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embeddedFontLst>
    <p:embeddedFont>
      <p:font typeface="PT Sans" panose="020B0503020203020204" pitchFamily="34" charset="0"/>
      <p:regular r:id="rId32"/>
      <p:bold r:id="rId33"/>
      <p:italic r:id="rId34"/>
      <p:boldItalic r:id="rId35"/>
    </p:embeddedFont>
    <p:embeddedFont>
      <p:font typeface="Urbanist"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5WS4N+FtoYmK176whETo8+HA/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FD064D-EAD6-A48F-65A7-B8C59C73589E}" v="8" dt="2025-05-14T09:22:52.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customschemas.google.com/relationships/presentationmetadata" Target="meta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g3215e552972_0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g3215e552972_0_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 name="Google Shape;30;g3215e552972_0_6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5a3673ea2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355a3673ea2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5a3673ea2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355a3673ea2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5a3673ea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355a3673ea2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5a3673ea2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355a3673ea2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355a3673ea2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5a3673ea2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355a3673ea2_0_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5a3673ea2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355a3673ea2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355a3673ea2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5a3673ea2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55a3673ea2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355a3673ea2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5790b8a3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5790b8a36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sz="1100" b="1">
                <a:solidFill>
                  <a:srgbClr val="2E3578"/>
                </a:solidFill>
                <a:latin typeface="Arial"/>
                <a:ea typeface="Arial"/>
                <a:cs typeface="Arial"/>
                <a:sym typeface="Arial"/>
              </a:rPr>
              <a:t>Lancé en 2020, le programme Médecin Traitant Renforcé (MTR) propose un nouveau mode de financement des soins primaires, où le médecin traitant est rémunéré par un forfait mensuel par patient·e. D’après des rapports d’experts indépendants, ce programme améliore l’accès au soin et la qualité du soin.</a:t>
            </a:r>
            <a:endParaRPr/>
          </a:p>
        </p:txBody>
      </p:sp>
      <p:sp>
        <p:nvSpPr>
          <p:cNvPr id="279" name="Google Shape;279;g35790b8a36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55a3673ea2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355a3673ea2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5a3673ea2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355a3673ea2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30512357f3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g30512357f3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g30512357f3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5a3673ea2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355a3673ea2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355a3673ea2_0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5a3673ea2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55a3673ea2_0_3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5a3673ea2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355a3673ea2_0_3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5a3673ea2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355a3673ea2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5a3673ea2_0_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55a3673ea2_0_3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55a3673ea2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355a3673ea2_0_4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5a3673ea2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355a3673ea2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355a3673ea2_0_4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5a3673ea2_0_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55a3673ea2_0_6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355a3673ea2_0_6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55a3673ea2_0_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355a3673ea2_0_5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900"/>
          </a:p>
        </p:txBody>
      </p:sp>
      <p:sp>
        <p:nvSpPr>
          <p:cNvPr id="395" name="Google Shape;395;g355a3673ea2_0_5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20937625e2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20937625e2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320937625e2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82550" algn="l" rtl="0">
              <a:lnSpc>
                <a:spcPct val="100000"/>
              </a:lnSpc>
              <a:spcBef>
                <a:spcPts val="0"/>
              </a:spcBef>
              <a:spcAft>
                <a:spcPts val="0"/>
              </a:spcAft>
              <a:buClr>
                <a:srgbClr val="000000"/>
              </a:buClr>
              <a:buSzPts val="1300"/>
              <a:buFont typeface="Arial"/>
              <a:buChar char="•"/>
            </a:pPr>
            <a:r>
              <a:rPr lang="fr-FR" sz="1300" b="1" i="0" u="none" strike="noStrike">
                <a:solidFill>
                  <a:srgbClr val="000000"/>
                </a:solidFill>
                <a:latin typeface="Calibri"/>
                <a:ea typeface="Calibri"/>
                <a:cs typeface="Calibri"/>
                <a:sym typeface="Calibri"/>
              </a:rPr>
              <a:t>Né d’un constat des praticiens et praticiennes : on veut travailler en libéral mais pas être isolé.</a:t>
            </a:r>
            <a:endParaRPr sz="700"/>
          </a:p>
          <a:p>
            <a:pPr marL="0" lvl="0" indent="-82550" algn="l" rtl="0">
              <a:lnSpc>
                <a:spcPct val="100000"/>
              </a:lnSpc>
              <a:spcBef>
                <a:spcPts val="0"/>
              </a:spcBef>
              <a:spcAft>
                <a:spcPts val="0"/>
              </a:spcAft>
              <a:buClr>
                <a:srgbClr val="000000"/>
              </a:buClr>
              <a:buSzPts val="1300"/>
              <a:buFont typeface="Arial"/>
              <a:buChar char="•"/>
            </a:pPr>
            <a:r>
              <a:rPr lang="fr-FR" sz="1300" b="0" i="0" u="none" strike="noStrike">
                <a:solidFill>
                  <a:srgbClr val="000000"/>
                </a:solidFill>
                <a:latin typeface="Calibri"/>
                <a:ea typeface="Calibri"/>
                <a:cs typeface="Calibri"/>
                <a:sym typeface="Calibri"/>
              </a:rPr>
              <a:t>Les médecins et non médecins qui se sont réunis à l’origine ont ensuite fait leur liste de course : que veut-on dans notre cabinet idéal ?</a:t>
            </a:r>
            <a:endParaRPr sz="700"/>
          </a:p>
          <a:p>
            <a:pPr marL="0" lvl="0" indent="0" algn="l" rtl="0">
              <a:lnSpc>
                <a:spcPct val="100000"/>
              </a:lnSpc>
              <a:spcBef>
                <a:spcPts val="0"/>
              </a:spcBef>
              <a:spcAft>
                <a:spcPts val="0"/>
              </a:spcAft>
              <a:buSzPts val="1400"/>
              <a:buNone/>
            </a:pPr>
            <a:endParaRPr/>
          </a:p>
        </p:txBody>
      </p:sp>
      <p:sp>
        <p:nvSpPr>
          <p:cNvPr id="61" name="Google Shape;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55a3673ea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355a3673ea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g355a3673ea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26f66375f2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326f66375f2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900"/>
          </a:p>
        </p:txBody>
      </p:sp>
      <p:sp>
        <p:nvSpPr>
          <p:cNvPr id="157" name="Google Shape;157;g326f66375f2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5a3673ea2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355a3673ea2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20937625e2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320937625e2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g320937625e2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pso">
  <p:cSld name="Blank">
    <p:spTree>
      <p:nvGrpSpPr>
        <p:cNvPr id="1" name="Shape 10"/>
        <p:cNvGrpSpPr/>
        <p:nvPr/>
      </p:nvGrpSpPr>
      <p:grpSpPr>
        <a:xfrm>
          <a:off x="0" y="0"/>
          <a:ext cx="0" cy="0"/>
          <a:chOff x="0" y="0"/>
          <a:chExt cx="0" cy="0"/>
        </a:xfrm>
      </p:grpSpPr>
      <p:sp>
        <p:nvSpPr>
          <p:cNvPr id="11" name="Google Shape;11;p25"/>
          <p:cNvSpPr/>
          <p:nvPr/>
        </p:nvSpPr>
        <p:spPr>
          <a:xfrm>
            <a:off x="11832000" y="6498000"/>
            <a:ext cx="360000" cy="36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12" name="Google Shape;12;p25"/>
          <p:cNvSpPr txBox="1"/>
          <p:nvPr/>
        </p:nvSpPr>
        <p:spPr>
          <a:xfrm>
            <a:off x="11918224" y="6601056"/>
            <a:ext cx="187500" cy="1539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FR" sz="1000" b="0" i="0" u="none" strike="noStrike" cap="none">
                <a:solidFill>
                  <a:schemeClr val="lt1"/>
                </a:solidFill>
                <a:latin typeface="Urbanist"/>
                <a:ea typeface="Urbanist"/>
                <a:cs typeface="Urbanist"/>
                <a:sym typeface="Urbanist"/>
              </a:rPr>
              <a:t>‹#›</a:t>
            </a:fld>
            <a:endParaRPr sz="1100" b="0" i="0" u="none" strike="noStrike" cap="none">
              <a:solidFill>
                <a:schemeClr val="lt1"/>
              </a:solidFill>
              <a:latin typeface="Urbanist"/>
              <a:ea typeface="Urbanist"/>
              <a:cs typeface="Urbanist"/>
              <a:sym typeface="Urbanist"/>
            </a:endParaRPr>
          </a:p>
        </p:txBody>
      </p:sp>
      <p:sp>
        <p:nvSpPr>
          <p:cNvPr id="13" name="Google Shape;13;p25"/>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accent1"/>
              </a:buClr>
              <a:buSzPts val="2400"/>
              <a:buFont typeface="Urbanist"/>
              <a:buNone/>
              <a:defRPr sz="2400" b="1" i="0" u="none" strike="noStrike" cap="none">
                <a:solidFill>
                  <a:schemeClr val="accent1"/>
                </a:solidFill>
                <a:latin typeface="Urbanist"/>
                <a:ea typeface="Urbanist"/>
                <a:cs typeface="Urbanist"/>
                <a:sym typeface="Urbanis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
        <p:cNvGrpSpPr/>
        <p:nvPr/>
      </p:nvGrpSpPr>
      <p:grpSpPr>
        <a:xfrm>
          <a:off x="0" y="0"/>
          <a:ext cx="0" cy="0"/>
          <a:chOff x="0" y="0"/>
          <a:chExt cx="0" cy="0"/>
        </a:xfrm>
      </p:grpSpPr>
      <p:sp>
        <p:nvSpPr>
          <p:cNvPr id="15" name="Google Shape;15;p26"/>
          <p:cNvSpPr txBox="1">
            <a:spLocks noGrp="1"/>
          </p:cNvSpPr>
          <p:nvPr>
            <p:ph type="title"/>
          </p:nvPr>
        </p:nvSpPr>
        <p:spPr>
          <a:xfrm>
            <a:off x="696000" y="504000"/>
            <a:ext cx="10800000" cy="369332"/>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accent1"/>
              </a:buClr>
              <a:buSzPts val="2400"/>
              <a:buFont typeface="Urbanist"/>
              <a:buNone/>
              <a:defRPr sz="2400" b="1" i="0" u="none" strike="noStrike" cap="none">
                <a:solidFill>
                  <a:schemeClr val="accent1"/>
                </a:solidFill>
                <a:latin typeface="Urbanist"/>
                <a:ea typeface="Urbanist"/>
                <a:cs typeface="Urbanist"/>
                <a:sym typeface="Urbanis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26"/>
          <p:cNvSpPr/>
          <p:nvPr/>
        </p:nvSpPr>
        <p:spPr>
          <a:xfrm>
            <a:off x="11832000" y="6498000"/>
            <a:ext cx="360000" cy="36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17" name="Google Shape;17;p26"/>
          <p:cNvSpPr txBox="1"/>
          <p:nvPr/>
        </p:nvSpPr>
        <p:spPr>
          <a:xfrm>
            <a:off x="11918224" y="6601056"/>
            <a:ext cx="187552" cy="15388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FR" sz="1000" b="0" i="0" u="none" strike="noStrike" cap="none">
                <a:solidFill>
                  <a:schemeClr val="lt1"/>
                </a:solidFill>
                <a:latin typeface="Urbanist"/>
                <a:ea typeface="Urbanist"/>
                <a:cs typeface="Urbanist"/>
                <a:sym typeface="Urbanist"/>
              </a:rPr>
              <a:t>‹#›</a:t>
            </a:fld>
            <a:endParaRPr sz="1100" b="0" i="0" u="none" strike="noStrike" cap="none">
              <a:solidFill>
                <a:schemeClr val="lt1"/>
              </a:solidFill>
              <a:latin typeface="Urbanist"/>
              <a:ea typeface="Urbanist"/>
              <a:cs typeface="Urbanist"/>
              <a:sym typeface="Urbani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g355a3673ea2_0_14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0" name="Google Shape;20;g355a3673ea2_0_148"/>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6pPr>
            <a:lvl7pPr marL="3200400" marR="0" lvl="6"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7pPr>
            <a:lvl8pPr marL="3657600" marR="0" lvl="7"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8pPr>
            <a:lvl9pPr marL="4114800" marR="0" lvl="8"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21" name="Google Shape;21;g355a3673ea2_0_148"/>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6pPr>
            <a:lvl7pPr marL="3200400" marR="0" lvl="6"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7pPr>
            <a:lvl8pPr marL="3657600" marR="0" lvl="7"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8pPr>
            <a:lvl9pPr marL="4114800" marR="0" lvl="8" indent="-330200" algn="l" rtl="0">
              <a:lnSpc>
                <a:spcPct val="1000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22" name="Google Shape;22;g355a3673ea2_0_1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g355a3673ea2_0_2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5" name="Google Shape;25;g355a3673ea2_0_2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6" name="Google Shape;26;g355a3673ea2_0_2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pic>
        <p:nvPicPr>
          <p:cNvPr id="32" name="Google Shape;32;g3215e552972_0_608" title="StM 6.jpeg"/>
          <p:cNvPicPr preferRelativeResize="0"/>
          <p:nvPr/>
        </p:nvPicPr>
        <p:blipFill rotWithShape="1">
          <a:blip r:embed="rId3">
            <a:alphaModFix/>
          </a:blip>
          <a:srcRect l="13518" r="14103"/>
          <a:stretch/>
        </p:blipFill>
        <p:spPr>
          <a:xfrm>
            <a:off x="4746825" y="0"/>
            <a:ext cx="7445175" cy="6858000"/>
          </a:xfrm>
          <a:prstGeom prst="rect">
            <a:avLst/>
          </a:prstGeom>
          <a:noFill/>
          <a:ln>
            <a:noFill/>
          </a:ln>
        </p:spPr>
      </p:pic>
      <p:grpSp>
        <p:nvGrpSpPr>
          <p:cNvPr id="33" name="Google Shape;33;g3215e552972_0_608"/>
          <p:cNvGrpSpPr/>
          <p:nvPr/>
        </p:nvGrpSpPr>
        <p:grpSpPr>
          <a:xfrm>
            <a:off x="4309164" y="0"/>
            <a:ext cx="4737144" cy="6858000"/>
            <a:chOff x="1905000" y="0"/>
            <a:chExt cx="6083400" cy="6858000"/>
          </a:xfrm>
        </p:grpSpPr>
        <p:sp>
          <p:nvSpPr>
            <p:cNvPr id="34" name="Google Shape;34;g3215e552972_0_608"/>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35" name="Google Shape;35;g3215e552972_0_608"/>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36" name="Google Shape;36;g3215e552972_0_608"/>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grpSp>
      <p:grpSp>
        <p:nvGrpSpPr>
          <p:cNvPr id="37" name="Google Shape;37;g3215e552972_0_608"/>
          <p:cNvGrpSpPr/>
          <p:nvPr/>
        </p:nvGrpSpPr>
        <p:grpSpPr>
          <a:xfrm>
            <a:off x="1152039" y="958511"/>
            <a:ext cx="1831852" cy="575859"/>
            <a:chOff x="-1238025" y="-2019"/>
            <a:chExt cx="13469501" cy="4234258"/>
          </a:xfrm>
        </p:grpSpPr>
        <p:sp>
          <p:nvSpPr>
            <p:cNvPr id="38" name="Google Shape;38;g3215e552972_0_608"/>
            <p:cNvSpPr/>
            <p:nvPr/>
          </p:nvSpPr>
          <p:spPr>
            <a:xfrm>
              <a:off x="-1061330" y="180364"/>
              <a:ext cx="2346693" cy="2964695"/>
            </a:xfrm>
            <a:custGeom>
              <a:avLst/>
              <a:gdLst/>
              <a:ahLst/>
              <a:cxnLst/>
              <a:rect l="l" t="t" r="r" b="b"/>
              <a:pathLst>
                <a:path w="2346693" h="2964695" extrusionOk="0">
                  <a:moveTo>
                    <a:pt x="2082204" y="1897462"/>
                  </a:moveTo>
                  <a:cubicBezTo>
                    <a:pt x="1831418" y="2197144"/>
                    <a:pt x="1691339" y="2573967"/>
                    <a:pt x="1685475" y="2964696"/>
                  </a:cubicBezTo>
                  <a:lnTo>
                    <a:pt x="662504" y="2964696"/>
                  </a:lnTo>
                  <a:cubicBezTo>
                    <a:pt x="659648" y="2584392"/>
                    <a:pt x="525701" y="2216714"/>
                    <a:pt x="283262" y="1923692"/>
                  </a:cubicBezTo>
                  <a:cubicBezTo>
                    <a:pt x="91044" y="1697973"/>
                    <a:pt x="-9739" y="1408489"/>
                    <a:pt x="743" y="1112201"/>
                  </a:cubicBezTo>
                  <a:cubicBezTo>
                    <a:pt x="34776" y="464826"/>
                    <a:pt x="587165" y="-32385"/>
                    <a:pt x="1234540" y="1648"/>
                  </a:cubicBezTo>
                  <a:cubicBezTo>
                    <a:pt x="1855310" y="34282"/>
                    <a:pt x="2342996" y="545230"/>
                    <a:pt x="2346690" y="1166846"/>
                  </a:cubicBezTo>
                  <a:cubicBezTo>
                    <a:pt x="2347374" y="1433942"/>
                    <a:pt x="2253704" y="1692697"/>
                    <a:pt x="2082204" y="1897462"/>
                  </a:cubicBezTo>
                  <a:close/>
                </a:path>
              </a:pathLst>
            </a:custGeom>
            <a:solidFill>
              <a:srgbClr val="FFFFFF"/>
            </a:solidFill>
            <a:ln w="127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T Sans"/>
                <a:ea typeface="PT Sans"/>
                <a:cs typeface="PT Sans"/>
                <a:sym typeface="PT Sans"/>
              </a:endParaRPr>
            </a:p>
          </p:txBody>
        </p:sp>
        <p:sp>
          <p:nvSpPr>
            <p:cNvPr id="39" name="Google Shape;39;g3215e552972_0_608"/>
            <p:cNvSpPr/>
            <p:nvPr/>
          </p:nvSpPr>
          <p:spPr>
            <a:xfrm>
              <a:off x="-1238025" y="-2019"/>
              <a:ext cx="2705018" cy="3318313"/>
            </a:xfrm>
            <a:custGeom>
              <a:avLst/>
              <a:gdLst/>
              <a:ahLst/>
              <a:cxnLst/>
              <a:rect l="l" t="t" r="r" b="b"/>
              <a:pathLst>
                <a:path w="2705018" h="3318313" extrusionOk="0">
                  <a:moveTo>
                    <a:pt x="1289482" y="572"/>
                  </a:moveTo>
                  <a:cubicBezTo>
                    <a:pt x="596563" y="41140"/>
                    <a:pt x="43476" y="593522"/>
                    <a:pt x="2025" y="1286389"/>
                  </a:cubicBezTo>
                  <a:cubicBezTo>
                    <a:pt x="-17177" y="1629226"/>
                    <a:pt x="100787" y="1965620"/>
                    <a:pt x="329900" y="2221380"/>
                  </a:cubicBezTo>
                  <a:cubicBezTo>
                    <a:pt x="553323" y="2488482"/>
                    <a:pt x="672679" y="2827336"/>
                    <a:pt x="665973" y="3175497"/>
                  </a:cubicBezTo>
                  <a:lnTo>
                    <a:pt x="665972" y="3230143"/>
                  </a:lnTo>
                  <a:cubicBezTo>
                    <a:pt x="663151" y="3275930"/>
                    <a:pt x="697981" y="3315335"/>
                    <a:pt x="743768" y="3318156"/>
                  </a:cubicBezTo>
                  <a:cubicBezTo>
                    <a:pt x="747342" y="3318376"/>
                    <a:pt x="750926" y="3318365"/>
                    <a:pt x="754499" y="3318123"/>
                  </a:cubicBezTo>
                  <a:lnTo>
                    <a:pt x="1956708" y="3318123"/>
                  </a:lnTo>
                  <a:cubicBezTo>
                    <a:pt x="2002496" y="3320925"/>
                    <a:pt x="2041886" y="3286077"/>
                    <a:pt x="2044688" y="3240289"/>
                  </a:cubicBezTo>
                  <a:cubicBezTo>
                    <a:pt x="2044895" y="3236910"/>
                    <a:pt x="2044895" y="3233522"/>
                    <a:pt x="2044688" y="3230143"/>
                  </a:cubicBezTo>
                  <a:lnTo>
                    <a:pt x="2044688" y="3158010"/>
                  </a:lnTo>
                  <a:cubicBezTo>
                    <a:pt x="2048235" y="2802187"/>
                    <a:pt x="2176221" y="2458830"/>
                    <a:pt x="2406444" y="2187500"/>
                  </a:cubicBezTo>
                  <a:cubicBezTo>
                    <a:pt x="2872739" y="1610547"/>
                    <a:pt x="2783034" y="764827"/>
                    <a:pt x="2206081" y="298531"/>
                  </a:cubicBezTo>
                  <a:cubicBezTo>
                    <a:pt x="1949199" y="90918"/>
                    <a:pt x="1624827" y="-14769"/>
                    <a:pt x="1294946" y="1665"/>
                  </a:cubicBezTo>
                  <a:close/>
                  <a:moveTo>
                    <a:pt x="2259446" y="2082033"/>
                  </a:moveTo>
                  <a:cubicBezTo>
                    <a:pt x="2008660" y="2381715"/>
                    <a:pt x="1868581" y="2758538"/>
                    <a:pt x="1862717" y="3149267"/>
                  </a:cubicBezTo>
                  <a:lnTo>
                    <a:pt x="839746" y="3149267"/>
                  </a:lnTo>
                  <a:cubicBezTo>
                    <a:pt x="837393" y="2768212"/>
                    <a:pt x="703416" y="2399680"/>
                    <a:pt x="460504" y="2106077"/>
                  </a:cubicBezTo>
                  <a:cubicBezTo>
                    <a:pt x="268803" y="1880922"/>
                    <a:pt x="168053" y="1592315"/>
                    <a:pt x="177985" y="1296772"/>
                  </a:cubicBezTo>
                  <a:cubicBezTo>
                    <a:pt x="205858" y="649103"/>
                    <a:pt x="753493" y="146660"/>
                    <a:pt x="1401162" y="174533"/>
                  </a:cubicBezTo>
                  <a:cubicBezTo>
                    <a:pt x="2030836" y="201631"/>
                    <a:pt x="2526722" y="721165"/>
                    <a:pt x="2524479" y="1351418"/>
                  </a:cubicBezTo>
                  <a:cubicBezTo>
                    <a:pt x="2524963" y="1618574"/>
                    <a:pt x="2431101" y="1877321"/>
                    <a:pt x="2259447" y="2082033"/>
                  </a:cubicBezTo>
                  <a:close/>
                </a:path>
              </a:pathLst>
            </a:custGeom>
            <a:solidFill>
              <a:srgbClr val="2B377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T Sans"/>
                <a:ea typeface="PT Sans"/>
                <a:cs typeface="PT Sans"/>
                <a:sym typeface="PT Sans"/>
              </a:endParaRPr>
            </a:p>
          </p:txBody>
        </p:sp>
        <p:sp>
          <p:nvSpPr>
            <p:cNvPr id="40" name="Google Shape;40;g3215e552972_0_608"/>
            <p:cNvSpPr/>
            <p:nvPr/>
          </p:nvSpPr>
          <p:spPr>
            <a:xfrm>
              <a:off x="-658393" y="760315"/>
              <a:ext cx="1541013" cy="1541560"/>
            </a:xfrm>
            <a:custGeom>
              <a:avLst/>
              <a:gdLst/>
              <a:ahLst/>
              <a:cxnLst/>
              <a:rect l="l" t="t" r="r" b="b"/>
              <a:pathLst>
                <a:path w="1541013" h="1541560" extrusionOk="0">
                  <a:moveTo>
                    <a:pt x="493999" y="0"/>
                  </a:moveTo>
                  <a:lnTo>
                    <a:pt x="1047015" y="0"/>
                  </a:lnTo>
                  <a:lnTo>
                    <a:pt x="1047015" y="493999"/>
                  </a:lnTo>
                  <a:lnTo>
                    <a:pt x="1541014" y="493999"/>
                  </a:lnTo>
                  <a:lnTo>
                    <a:pt x="1541014" y="1047561"/>
                  </a:lnTo>
                  <a:lnTo>
                    <a:pt x="1047015" y="1047561"/>
                  </a:lnTo>
                  <a:lnTo>
                    <a:pt x="1047015" y="1541560"/>
                  </a:lnTo>
                  <a:lnTo>
                    <a:pt x="493999" y="1541560"/>
                  </a:lnTo>
                  <a:lnTo>
                    <a:pt x="493999" y="1047561"/>
                  </a:lnTo>
                  <a:lnTo>
                    <a:pt x="0" y="1047561"/>
                  </a:lnTo>
                  <a:lnTo>
                    <a:pt x="0" y="493999"/>
                  </a:lnTo>
                  <a:lnTo>
                    <a:pt x="493999" y="493999"/>
                  </a:lnTo>
                  <a:lnTo>
                    <a:pt x="493999" y="0"/>
                  </a:lnTo>
                  <a:close/>
                </a:path>
              </a:pathLst>
            </a:custGeom>
            <a:solidFill>
              <a:srgbClr val="ED79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T Sans"/>
                <a:ea typeface="PT Sans"/>
                <a:cs typeface="PT Sans"/>
                <a:sym typeface="PT Sans"/>
              </a:endParaRPr>
            </a:p>
          </p:txBody>
        </p:sp>
        <p:sp>
          <p:nvSpPr>
            <p:cNvPr id="41" name="Google Shape;41;g3215e552972_0_608"/>
            <p:cNvSpPr/>
            <p:nvPr/>
          </p:nvSpPr>
          <p:spPr>
            <a:xfrm>
              <a:off x="-550740" y="3464739"/>
              <a:ext cx="1329142" cy="767500"/>
            </a:xfrm>
            <a:custGeom>
              <a:avLst/>
              <a:gdLst/>
              <a:ahLst/>
              <a:cxnLst/>
              <a:rect l="l" t="t" r="r" b="b"/>
              <a:pathLst>
                <a:path w="1329142" h="767500" extrusionOk="0">
                  <a:moveTo>
                    <a:pt x="1241008" y="0"/>
                  </a:moveTo>
                  <a:lnTo>
                    <a:pt x="87980" y="0"/>
                  </a:lnTo>
                  <a:cubicBezTo>
                    <a:pt x="39390" y="0"/>
                    <a:pt x="0" y="39390"/>
                    <a:pt x="0" y="87980"/>
                  </a:cubicBezTo>
                  <a:cubicBezTo>
                    <a:pt x="0" y="136570"/>
                    <a:pt x="39390" y="175960"/>
                    <a:pt x="87980" y="175960"/>
                  </a:cubicBezTo>
                  <a:lnTo>
                    <a:pt x="1241008" y="175960"/>
                  </a:lnTo>
                  <a:cubicBezTo>
                    <a:pt x="1286796" y="178761"/>
                    <a:pt x="1326186" y="143914"/>
                    <a:pt x="1328988" y="98126"/>
                  </a:cubicBezTo>
                  <a:cubicBezTo>
                    <a:pt x="1329195" y="94747"/>
                    <a:pt x="1329195" y="91359"/>
                    <a:pt x="1328988" y="87980"/>
                  </a:cubicBezTo>
                  <a:cubicBezTo>
                    <a:pt x="1325812" y="40768"/>
                    <a:pt x="1288220" y="3176"/>
                    <a:pt x="1241008" y="0"/>
                  </a:cubicBezTo>
                  <a:close/>
                  <a:moveTo>
                    <a:pt x="1160678" y="299460"/>
                  </a:moveTo>
                  <a:lnTo>
                    <a:pt x="165577" y="299460"/>
                  </a:lnTo>
                  <a:cubicBezTo>
                    <a:pt x="116836" y="303298"/>
                    <a:pt x="80436" y="345922"/>
                    <a:pt x="84274" y="394663"/>
                  </a:cubicBezTo>
                  <a:cubicBezTo>
                    <a:pt x="87692" y="438070"/>
                    <a:pt x="122169" y="472547"/>
                    <a:pt x="165577" y="475966"/>
                  </a:cubicBezTo>
                  <a:lnTo>
                    <a:pt x="1160678" y="475966"/>
                  </a:lnTo>
                  <a:cubicBezTo>
                    <a:pt x="1206467" y="478767"/>
                    <a:pt x="1245857" y="443920"/>
                    <a:pt x="1248658" y="398132"/>
                  </a:cubicBezTo>
                  <a:cubicBezTo>
                    <a:pt x="1248865" y="394753"/>
                    <a:pt x="1248865" y="391365"/>
                    <a:pt x="1248658" y="387986"/>
                  </a:cubicBezTo>
                  <a:cubicBezTo>
                    <a:pt x="1245513" y="340665"/>
                    <a:pt x="1207978" y="302898"/>
                    <a:pt x="1160678" y="299459"/>
                  </a:cubicBezTo>
                  <a:close/>
                  <a:moveTo>
                    <a:pt x="877066" y="590722"/>
                  </a:moveTo>
                  <a:lnTo>
                    <a:pt x="449189" y="590722"/>
                  </a:lnTo>
                  <a:cubicBezTo>
                    <a:pt x="400448" y="586883"/>
                    <a:pt x="357824" y="623284"/>
                    <a:pt x="353986" y="672025"/>
                  </a:cubicBezTo>
                  <a:cubicBezTo>
                    <a:pt x="350148" y="720765"/>
                    <a:pt x="386548" y="763390"/>
                    <a:pt x="435289" y="767228"/>
                  </a:cubicBezTo>
                  <a:cubicBezTo>
                    <a:pt x="439915" y="767592"/>
                    <a:pt x="444563" y="767592"/>
                    <a:pt x="449189" y="767228"/>
                  </a:cubicBezTo>
                  <a:lnTo>
                    <a:pt x="877066" y="767228"/>
                  </a:lnTo>
                  <a:cubicBezTo>
                    <a:pt x="923157" y="770029"/>
                    <a:pt x="962791" y="734936"/>
                    <a:pt x="965593" y="688846"/>
                  </a:cubicBezTo>
                  <a:cubicBezTo>
                    <a:pt x="965798" y="685468"/>
                    <a:pt x="965798" y="682080"/>
                    <a:pt x="965593" y="678702"/>
                  </a:cubicBezTo>
                  <a:cubicBezTo>
                    <a:pt x="965292" y="630024"/>
                    <a:pt x="925746" y="590721"/>
                    <a:pt x="877066" y="590722"/>
                  </a:cubicBezTo>
                  <a:close/>
                </a:path>
              </a:pathLst>
            </a:custGeom>
            <a:solidFill>
              <a:srgbClr val="2B377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T Sans"/>
                <a:ea typeface="PT Sans"/>
                <a:cs typeface="PT Sans"/>
                <a:sym typeface="PT Sans"/>
              </a:endParaRPr>
            </a:p>
          </p:txBody>
        </p:sp>
        <p:sp>
          <p:nvSpPr>
            <p:cNvPr id="42" name="Google Shape;42;g3215e552972_0_608"/>
            <p:cNvSpPr/>
            <p:nvPr/>
          </p:nvSpPr>
          <p:spPr>
            <a:xfrm>
              <a:off x="2249860" y="702937"/>
              <a:ext cx="9981616" cy="2002224"/>
            </a:xfrm>
            <a:custGeom>
              <a:avLst/>
              <a:gdLst/>
              <a:ahLst/>
              <a:cxnLst/>
              <a:rect l="l" t="t" r="r" b="b"/>
              <a:pathLst>
                <a:path w="9981616" h="2002224" extrusionOk="0">
                  <a:moveTo>
                    <a:pt x="0" y="331700"/>
                  </a:moveTo>
                  <a:lnTo>
                    <a:pt x="0" y="68854"/>
                  </a:lnTo>
                  <a:lnTo>
                    <a:pt x="154648" y="68854"/>
                  </a:lnTo>
                  <a:lnTo>
                    <a:pt x="154648" y="331700"/>
                  </a:lnTo>
                  <a:close/>
                  <a:moveTo>
                    <a:pt x="0" y="1598938"/>
                  </a:moveTo>
                  <a:lnTo>
                    <a:pt x="0" y="457386"/>
                  </a:lnTo>
                  <a:lnTo>
                    <a:pt x="154648" y="457386"/>
                  </a:lnTo>
                  <a:lnTo>
                    <a:pt x="154648" y="1598938"/>
                  </a:lnTo>
                  <a:close/>
                  <a:moveTo>
                    <a:pt x="1024610" y="1625715"/>
                  </a:moveTo>
                  <a:cubicBezTo>
                    <a:pt x="847759" y="1632195"/>
                    <a:pt x="679977" y="1547375"/>
                    <a:pt x="580339" y="1401120"/>
                  </a:cubicBezTo>
                  <a:lnTo>
                    <a:pt x="580339" y="2002225"/>
                  </a:lnTo>
                  <a:lnTo>
                    <a:pt x="425691" y="2002225"/>
                  </a:lnTo>
                  <a:lnTo>
                    <a:pt x="425691" y="457386"/>
                  </a:lnTo>
                  <a:lnTo>
                    <a:pt x="580339" y="457386"/>
                  </a:lnTo>
                  <a:lnTo>
                    <a:pt x="580339" y="653565"/>
                  </a:lnTo>
                  <a:cubicBezTo>
                    <a:pt x="681210" y="506534"/>
                    <a:pt x="850858" y="422020"/>
                    <a:pt x="1028982" y="430063"/>
                  </a:cubicBezTo>
                  <a:cubicBezTo>
                    <a:pt x="1359152" y="431270"/>
                    <a:pt x="1625829" y="699905"/>
                    <a:pt x="1624622" y="1030075"/>
                  </a:cubicBezTo>
                  <a:cubicBezTo>
                    <a:pt x="1623414" y="1360245"/>
                    <a:pt x="1354780" y="1626922"/>
                    <a:pt x="1024610" y="1625715"/>
                  </a:cubicBezTo>
                  <a:close/>
                  <a:moveTo>
                    <a:pt x="1024610" y="572142"/>
                  </a:moveTo>
                  <a:cubicBezTo>
                    <a:pt x="772757" y="580862"/>
                    <a:pt x="575659" y="792098"/>
                    <a:pt x="584379" y="1043950"/>
                  </a:cubicBezTo>
                  <a:cubicBezTo>
                    <a:pt x="592675" y="1283563"/>
                    <a:pt x="784998" y="1475886"/>
                    <a:pt x="1024610" y="1484182"/>
                  </a:cubicBezTo>
                  <a:cubicBezTo>
                    <a:pt x="1269045" y="1487569"/>
                    <a:pt x="1469945" y="1292162"/>
                    <a:pt x="1473333" y="1047726"/>
                  </a:cubicBezTo>
                  <a:cubicBezTo>
                    <a:pt x="1473410" y="1042207"/>
                    <a:pt x="1473383" y="1036686"/>
                    <a:pt x="1473253" y="1031167"/>
                  </a:cubicBezTo>
                  <a:cubicBezTo>
                    <a:pt x="1481430" y="785940"/>
                    <a:pt x="1289263" y="580514"/>
                    <a:pt x="1044035" y="572337"/>
                  </a:cubicBezTo>
                  <a:cubicBezTo>
                    <a:pt x="1036834" y="572097"/>
                    <a:pt x="1029629" y="572032"/>
                    <a:pt x="1022424" y="572142"/>
                  </a:cubicBezTo>
                  <a:close/>
                  <a:moveTo>
                    <a:pt x="2131189" y="1625715"/>
                  </a:moveTo>
                  <a:cubicBezTo>
                    <a:pt x="1912606" y="1625715"/>
                    <a:pt x="1763969" y="1484182"/>
                    <a:pt x="1763969" y="1262866"/>
                  </a:cubicBezTo>
                  <a:lnTo>
                    <a:pt x="1916431" y="1262866"/>
                  </a:lnTo>
                  <a:cubicBezTo>
                    <a:pt x="1906265" y="1374675"/>
                    <a:pt x="1988664" y="1473554"/>
                    <a:pt x="2100472" y="1483720"/>
                  </a:cubicBezTo>
                  <a:cubicBezTo>
                    <a:pt x="2110685" y="1484648"/>
                    <a:pt x="2120953" y="1484803"/>
                    <a:pt x="2131189" y="1484182"/>
                  </a:cubicBezTo>
                  <a:cubicBezTo>
                    <a:pt x="2235599" y="1485818"/>
                    <a:pt x="2321567" y="1402502"/>
                    <a:pt x="2323203" y="1298092"/>
                  </a:cubicBezTo>
                  <a:cubicBezTo>
                    <a:pt x="2323267" y="1293999"/>
                    <a:pt x="2323198" y="1289906"/>
                    <a:pt x="2322997" y="1285817"/>
                  </a:cubicBezTo>
                  <a:cubicBezTo>
                    <a:pt x="2322996" y="1171061"/>
                    <a:pt x="2268350" y="1133355"/>
                    <a:pt x="2104413" y="1067234"/>
                  </a:cubicBezTo>
                  <a:cubicBezTo>
                    <a:pt x="1940475" y="1001112"/>
                    <a:pt x="1940475" y="1000566"/>
                    <a:pt x="1893480" y="957942"/>
                  </a:cubicBezTo>
                  <a:cubicBezTo>
                    <a:pt x="1837293" y="904997"/>
                    <a:pt x="1806126" y="830753"/>
                    <a:pt x="1807686" y="753567"/>
                  </a:cubicBezTo>
                  <a:cubicBezTo>
                    <a:pt x="1803062" y="580697"/>
                    <a:pt x="1939452" y="436809"/>
                    <a:pt x="2112322" y="432185"/>
                  </a:cubicBezTo>
                  <a:cubicBezTo>
                    <a:pt x="2118610" y="432017"/>
                    <a:pt x="2124902" y="432038"/>
                    <a:pt x="2131189" y="432249"/>
                  </a:cubicBezTo>
                  <a:cubicBezTo>
                    <a:pt x="2298711" y="422565"/>
                    <a:pt x="2442365" y="550517"/>
                    <a:pt x="2452049" y="718039"/>
                  </a:cubicBezTo>
                  <a:cubicBezTo>
                    <a:pt x="2452491" y="725683"/>
                    <a:pt x="2452644" y="733342"/>
                    <a:pt x="2452507" y="740998"/>
                  </a:cubicBezTo>
                  <a:lnTo>
                    <a:pt x="2296220" y="740998"/>
                  </a:lnTo>
                  <a:cubicBezTo>
                    <a:pt x="2303831" y="656534"/>
                    <a:pt x="2241529" y="581893"/>
                    <a:pt x="2157065" y="574282"/>
                  </a:cubicBezTo>
                  <a:cubicBezTo>
                    <a:pt x="2147729" y="573441"/>
                    <a:pt x="2138336" y="573456"/>
                    <a:pt x="2129003" y="574328"/>
                  </a:cubicBezTo>
                  <a:cubicBezTo>
                    <a:pt x="2038463" y="574328"/>
                    <a:pt x="1965065" y="647726"/>
                    <a:pt x="1965065" y="738266"/>
                  </a:cubicBezTo>
                  <a:cubicBezTo>
                    <a:pt x="1964990" y="805261"/>
                    <a:pt x="2006634" y="865219"/>
                    <a:pt x="2069439" y="888542"/>
                  </a:cubicBezTo>
                  <a:cubicBezTo>
                    <a:pt x="2102773" y="905482"/>
                    <a:pt x="2110970" y="909854"/>
                    <a:pt x="2284198" y="980347"/>
                  </a:cubicBezTo>
                  <a:cubicBezTo>
                    <a:pt x="2405796" y="1024084"/>
                    <a:pt x="2484685" y="1141975"/>
                    <a:pt x="2478737" y="1271063"/>
                  </a:cubicBezTo>
                  <a:cubicBezTo>
                    <a:pt x="2488491" y="1457019"/>
                    <a:pt x="2345651" y="1615672"/>
                    <a:pt x="2159696" y="1625426"/>
                  </a:cubicBezTo>
                  <a:cubicBezTo>
                    <a:pt x="2150202" y="1625924"/>
                    <a:pt x="2140691" y="1626020"/>
                    <a:pt x="2131189" y="1625715"/>
                  </a:cubicBezTo>
                  <a:close/>
                  <a:moveTo>
                    <a:pt x="3243779" y="1625715"/>
                  </a:moveTo>
                  <a:cubicBezTo>
                    <a:pt x="2919308" y="1638873"/>
                    <a:pt x="2645606" y="1386504"/>
                    <a:pt x="2632448" y="1062033"/>
                  </a:cubicBezTo>
                  <a:cubicBezTo>
                    <a:pt x="2631861" y="1047562"/>
                    <a:pt x="2631809" y="1033074"/>
                    <a:pt x="2632292" y="1018599"/>
                  </a:cubicBezTo>
                  <a:cubicBezTo>
                    <a:pt x="2629155" y="695386"/>
                    <a:pt x="2888628" y="430826"/>
                    <a:pt x="3211842" y="427689"/>
                  </a:cubicBezTo>
                  <a:cubicBezTo>
                    <a:pt x="3219027" y="427620"/>
                    <a:pt x="3226213" y="427682"/>
                    <a:pt x="3233397" y="427877"/>
                  </a:cubicBezTo>
                  <a:cubicBezTo>
                    <a:pt x="3552591" y="419472"/>
                    <a:pt x="3818163" y="671417"/>
                    <a:pt x="3826568" y="990612"/>
                  </a:cubicBezTo>
                  <a:cubicBezTo>
                    <a:pt x="3826905" y="1003401"/>
                    <a:pt x="3826818" y="1016198"/>
                    <a:pt x="3826305" y="1028982"/>
                  </a:cubicBezTo>
                  <a:cubicBezTo>
                    <a:pt x="3824118" y="1373251"/>
                    <a:pt x="3577666" y="1625715"/>
                    <a:pt x="3243779" y="1625715"/>
                  </a:cubicBezTo>
                  <a:close/>
                  <a:moveTo>
                    <a:pt x="3231211" y="572142"/>
                  </a:moveTo>
                  <a:cubicBezTo>
                    <a:pt x="2989791" y="568976"/>
                    <a:pt x="2791514" y="762118"/>
                    <a:pt x="2788347" y="1003538"/>
                  </a:cubicBezTo>
                  <a:cubicBezTo>
                    <a:pt x="2788255" y="1010563"/>
                    <a:pt x="2788332" y="1017589"/>
                    <a:pt x="2788579" y="1024610"/>
                  </a:cubicBezTo>
                  <a:cubicBezTo>
                    <a:pt x="2776077" y="1265727"/>
                    <a:pt x="2961405" y="1471326"/>
                    <a:pt x="3202522" y="1483828"/>
                  </a:cubicBezTo>
                  <a:cubicBezTo>
                    <a:pt x="3214807" y="1484465"/>
                    <a:pt x="3227113" y="1484583"/>
                    <a:pt x="3239407" y="1484182"/>
                  </a:cubicBezTo>
                  <a:cubicBezTo>
                    <a:pt x="3488047" y="1484182"/>
                    <a:pt x="3667285" y="1294014"/>
                    <a:pt x="3667285" y="1033353"/>
                  </a:cubicBezTo>
                  <a:cubicBezTo>
                    <a:pt x="3667285" y="772693"/>
                    <a:pt x="3481489" y="572142"/>
                    <a:pt x="3231211" y="572142"/>
                  </a:cubicBezTo>
                  <a:close/>
                  <a:moveTo>
                    <a:pt x="4911572" y="1625715"/>
                  </a:moveTo>
                  <a:cubicBezTo>
                    <a:pt x="4692989" y="1625715"/>
                    <a:pt x="4544352" y="1484182"/>
                    <a:pt x="4544352" y="1262866"/>
                  </a:cubicBezTo>
                  <a:lnTo>
                    <a:pt x="4696813" y="1262866"/>
                  </a:lnTo>
                  <a:cubicBezTo>
                    <a:pt x="4686648" y="1374675"/>
                    <a:pt x="4769046" y="1473554"/>
                    <a:pt x="4880855" y="1483720"/>
                  </a:cubicBezTo>
                  <a:cubicBezTo>
                    <a:pt x="4891067" y="1484648"/>
                    <a:pt x="4901335" y="1484803"/>
                    <a:pt x="4911571" y="1484182"/>
                  </a:cubicBezTo>
                  <a:cubicBezTo>
                    <a:pt x="5016295" y="1484595"/>
                    <a:pt x="5101526" y="1400034"/>
                    <a:pt x="5101939" y="1295310"/>
                  </a:cubicBezTo>
                  <a:cubicBezTo>
                    <a:pt x="5101951" y="1292145"/>
                    <a:pt x="5101885" y="1288980"/>
                    <a:pt x="5101739" y="1285817"/>
                  </a:cubicBezTo>
                  <a:cubicBezTo>
                    <a:pt x="5101739" y="1171061"/>
                    <a:pt x="5047094" y="1133355"/>
                    <a:pt x="4883156" y="1067234"/>
                  </a:cubicBezTo>
                  <a:cubicBezTo>
                    <a:pt x="4719218" y="1001112"/>
                    <a:pt x="4719218" y="1000566"/>
                    <a:pt x="4672223" y="957942"/>
                  </a:cubicBezTo>
                  <a:cubicBezTo>
                    <a:pt x="4616035" y="904997"/>
                    <a:pt x="4584869" y="830753"/>
                    <a:pt x="4586428" y="753567"/>
                  </a:cubicBezTo>
                  <a:cubicBezTo>
                    <a:pt x="4581804" y="580697"/>
                    <a:pt x="4718194" y="436809"/>
                    <a:pt x="4891065" y="432185"/>
                  </a:cubicBezTo>
                  <a:cubicBezTo>
                    <a:pt x="4897354" y="432017"/>
                    <a:pt x="4903645" y="432038"/>
                    <a:pt x="4909932" y="432249"/>
                  </a:cubicBezTo>
                  <a:cubicBezTo>
                    <a:pt x="5077436" y="422262"/>
                    <a:pt x="5221320" y="549956"/>
                    <a:pt x="5231307" y="717459"/>
                  </a:cubicBezTo>
                  <a:cubicBezTo>
                    <a:pt x="5231774" y="725296"/>
                    <a:pt x="5231937" y="733148"/>
                    <a:pt x="5231796" y="740998"/>
                  </a:cubicBezTo>
                  <a:lnTo>
                    <a:pt x="5074417" y="740998"/>
                  </a:lnTo>
                  <a:cubicBezTo>
                    <a:pt x="5081999" y="656532"/>
                    <a:pt x="5019673" y="581911"/>
                    <a:pt x="4935207" y="574328"/>
                  </a:cubicBezTo>
                  <a:cubicBezTo>
                    <a:pt x="4926072" y="573508"/>
                    <a:pt x="4916882" y="573508"/>
                    <a:pt x="4907746" y="574328"/>
                  </a:cubicBezTo>
                  <a:cubicBezTo>
                    <a:pt x="4817206" y="574328"/>
                    <a:pt x="4743809" y="647726"/>
                    <a:pt x="4743809" y="738266"/>
                  </a:cubicBezTo>
                  <a:cubicBezTo>
                    <a:pt x="4743734" y="805261"/>
                    <a:pt x="4785378" y="865219"/>
                    <a:pt x="4848183" y="888542"/>
                  </a:cubicBezTo>
                  <a:cubicBezTo>
                    <a:pt x="4881517" y="905482"/>
                    <a:pt x="4889713" y="909854"/>
                    <a:pt x="5062941" y="980347"/>
                  </a:cubicBezTo>
                  <a:cubicBezTo>
                    <a:pt x="5186773" y="1022772"/>
                    <a:pt x="5267641" y="1141957"/>
                    <a:pt x="5261305" y="1272702"/>
                  </a:cubicBezTo>
                  <a:cubicBezTo>
                    <a:pt x="5270195" y="1458701"/>
                    <a:pt x="5126620" y="1616689"/>
                    <a:pt x="4940621" y="1625579"/>
                  </a:cubicBezTo>
                  <a:cubicBezTo>
                    <a:pt x="4930944" y="1626042"/>
                    <a:pt x="4921252" y="1626087"/>
                    <a:pt x="4911572" y="1625715"/>
                  </a:cubicBezTo>
                  <a:close/>
                  <a:moveTo>
                    <a:pt x="6464608" y="1598938"/>
                  </a:moveTo>
                  <a:lnTo>
                    <a:pt x="6464608" y="1401120"/>
                  </a:lnTo>
                  <a:cubicBezTo>
                    <a:pt x="6343294" y="1565058"/>
                    <a:pt x="6218154" y="1628447"/>
                    <a:pt x="6024162" y="1628447"/>
                  </a:cubicBezTo>
                  <a:cubicBezTo>
                    <a:pt x="5673335" y="1628447"/>
                    <a:pt x="5412675" y="1373797"/>
                    <a:pt x="5412675" y="1033900"/>
                  </a:cubicBezTo>
                  <a:cubicBezTo>
                    <a:pt x="5405657" y="708936"/>
                    <a:pt x="5663404" y="439813"/>
                    <a:pt x="5988367" y="432795"/>
                  </a:cubicBezTo>
                  <a:cubicBezTo>
                    <a:pt x="5996837" y="432612"/>
                    <a:pt x="6005309" y="432612"/>
                    <a:pt x="6013779" y="432795"/>
                  </a:cubicBezTo>
                  <a:cubicBezTo>
                    <a:pt x="6194210" y="423529"/>
                    <a:pt x="6365945" y="510958"/>
                    <a:pt x="6464608" y="662308"/>
                  </a:cubicBezTo>
                  <a:lnTo>
                    <a:pt x="6464608" y="460118"/>
                  </a:lnTo>
                  <a:lnTo>
                    <a:pt x="6619256" y="460118"/>
                  </a:lnTo>
                  <a:lnTo>
                    <a:pt x="6619256" y="1598938"/>
                  </a:lnTo>
                  <a:close/>
                  <a:moveTo>
                    <a:pt x="6018151" y="572142"/>
                  </a:moveTo>
                  <a:cubicBezTo>
                    <a:pt x="5770977" y="571538"/>
                    <a:pt x="5570113" y="771422"/>
                    <a:pt x="5569508" y="1018596"/>
                  </a:cubicBezTo>
                  <a:cubicBezTo>
                    <a:pt x="5563765" y="1268723"/>
                    <a:pt x="5761876" y="1476147"/>
                    <a:pt x="6012003" y="1481891"/>
                  </a:cubicBezTo>
                  <a:cubicBezTo>
                    <a:pt x="6016784" y="1482001"/>
                    <a:pt x="6021566" y="1482035"/>
                    <a:pt x="6026348" y="1481993"/>
                  </a:cubicBezTo>
                  <a:cubicBezTo>
                    <a:pt x="6271980" y="1477936"/>
                    <a:pt x="6467816" y="1275523"/>
                    <a:pt x="6463758" y="1029890"/>
                  </a:cubicBezTo>
                  <a:cubicBezTo>
                    <a:pt x="6463708" y="1026854"/>
                    <a:pt x="6463626" y="1023817"/>
                    <a:pt x="6463515" y="1020782"/>
                  </a:cubicBezTo>
                  <a:cubicBezTo>
                    <a:pt x="6466839" y="776346"/>
                    <a:pt x="6271379" y="575496"/>
                    <a:pt x="6026944" y="572172"/>
                  </a:cubicBezTo>
                  <a:cubicBezTo>
                    <a:pt x="6024013" y="572132"/>
                    <a:pt x="6021082" y="572121"/>
                    <a:pt x="6018151" y="572139"/>
                  </a:cubicBezTo>
                  <a:close/>
                  <a:moveTo>
                    <a:pt x="7746053" y="1598938"/>
                  </a:moveTo>
                  <a:lnTo>
                    <a:pt x="7746053" y="997834"/>
                  </a:lnTo>
                  <a:cubicBezTo>
                    <a:pt x="7746053" y="686899"/>
                    <a:pt x="7604521" y="569956"/>
                    <a:pt x="7393588" y="569956"/>
                  </a:cubicBezTo>
                  <a:cubicBezTo>
                    <a:pt x="7182655" y="569956"/>
                    <a:pt x="7044947" y="688538"/>
                    <a:pt x="7044947" y="968325"/>
                  </a:cubicBezTo>
                  <a:lnTo>
                    <a:pt x="7044947" y="1596752"/>
                  </a:lnTo>
                  <a:lnTo>
                    <a:pt x="6890845" y="1596752"/>
                  </a:lnTo>
                  <a:lnTo>
                    <a:pt x="6890845" y="457386"/>
                  </a:lnTo>
                  <a:lnTo>
                    <a:pt x="7044947" y="457386"/>
                  </a:lnTo>
                  <a:lnTo>
                    <a:pt x="7044947" y="605476"/>
                  </a:lnTo>
                  <a:cubicBezTo>
                    <a:pt x="7132667" y="492150"/>
                    <a:pt x="7268888" y="427080"/>
                    <a:pt x="7412167" y="430063"/>
                  </a:cubicBezTo>
                  <a:cubicBezTo>
                    <a:pt x="7698512" y="430063"/>
                    <a:pt x="7900701" y="598919"/>
                    <a:pt x="7900701" y="1000019"/>
                  </a:cubicBezTo>
                  <a:lnTo>
                    <a:pt x="7900701" y="1601124"/>
                  </a:lnTo>
                  <a:close/>
                  <a:moveTo>
                    <a:pt x="8466285" y="597279"/>
                  </a:moveTo>
                  <a:lnTo>
                    <a:pt x="8466285" y="1598938"/>
                  </a:lnTo>
                  <a:lnTo>
                    <a:pt x="8312185" y="1598938"/>
                  </a:lnTo>
                  <a:lnTo>
                    <a:pt x="8312185" y="597279"/>
                  </a:lnTo>
                  <a:lnTo>
                    <a:pt x="8065731" y="597279"/>
                  </a:lnTo>
                  <a:lnTo>
                    <a:pt x="8065731" y="457386"/>
                  </a:lnTo>
                  <a:lnTo>
                    <a:pt x="8312185" y="457386"/>
                  </a:lnTo>
                  <a:lnTo>
                    <a:pt x="8312185" y="56285"/>
                  </a:lnTo>
                  <a:lnTo>
                    <a:pt x="8466285" y="56285"/>
                  </a:lnTo>
                  <a:lnTo>
                    <a:pt x="8466285" y="457386"/>
                  </a:lnTo>
                  <a:lnTo>
                    <a:pt x="8723122" y="457386"/>
                  </a:lnTo>
                  <a:lnTo>
                    <a:pt x="8723122" y="597279"/>
                  </a:lnTo>
                  <a:close/>
                  <a:moveTo>
                    <a:pt x="8946623" y="1079256"/>
                  </a:moveTo>
                  <a:cubicBezTo>
                    <a:pt x="8965807" y="1309975"/>
                    <a:pt x="9159939" y="1486697"/>
                    <a:pt x="9391441" y="1484182"/>
                  </a:cubicBezTo>
                  <a:cubicBezTo>
                    <a:pt x="9564556" y="1484742"/>
                    <a:pt x="9721308" y="1381961"/>
                    <a:pt x="9789809" y="1222975"/>
                  </a:cubicBezTo>
                  <a:lnTo>
                    <a:pt x="9950468" y="1222975"/>
                  </a:lnTo>
                  <a:cubicBezTo>
                    <a:pt x="9867006" y="1459502"/>
                    <a:pt x="9646016" y="1619806"/>
                    <a:pt x="9395265" y="1625715"/>
                  </a:cubicBezTo>
                  <a:cubicBezTo>
                    <a:pt x="9065707" y="1628138"/>
                    <a:pt x="8796584" y="1362943"/>
                    <a:pt x="8794161" y="1033386"/>
                  </a:cubicBezTo>
                  <a:cubicBezTo>
                    <a:pt x="8794139" y="1030460"/>
                    <a:pt x="8794139" y="1027535"/>
                    <a:pt x="8794161" y="1024610"/>
                  </a:cubicBezTo>
                  <a:cubicBezTo>
                    <a:pt x="8790827" y="700493"/>
                    <a:pt x="9050873" y="435042"/>
                    <a:pt x="9374990" y="431708"/>
                  </a:cubicBezTo>
                  <a:cubicBezTo>
                    <a:pt x="9378834" y="431668"/>
                    <a:pt x="9382679" y="431666"/>
                    <a:pt x="9386523" y="431702"/>
                  </a:cubicBezTo>
                  <a:cubicBezTo>
                    <a:pt x="9724780" y="431702"/>
                    <a:pt x="9981616" y="675970"/>
                    <a:pt x="9981616" y="1080895"/>
                  </a:cubicBezTo>
                  <a:close/>
                  <a:moveTo>
                    <a:pt x="9383790" y="572142"/>
                  </a:moveTo>
                  <a:cubicBezTo>
                    <a:pt x="9169285" y="572060"/>
                    <a:pt x="8986409" y="727621"/>
                    <a:pt x="8952088" y="939362"/>
                  </a:cubicBezTo>
                  <a:lnTo>
                    <a:pt x="9826421" y="939363"/>
                  </a:lnTo>
                  <a:cubicBezTo>
                    <a:pt x="9789271" y="724303"/>
                    <a:pt x="9600910" y="568418"/>
                    <a:pt x="9382697" y="572142"/>
                  </a:cubicBezTo>
                  <a:close/>
                  <a:moveTo>
                    <a:pt x="9298543" y="359023"/>
                  </a:moveTo>
                  <a:lnTo>
                    <a:pt x="9227503" y="242081"/>
                  </a:lnTo>
                  <a:lnTo>
                    <a:pt x="9630243" y="0"/>
                  </a:lnTo>
                  <a:lnTo>
                    <a:pt x="9701283" y="121314"/>
                  </a:lnTo>
                  <a:close/>
                </a:path>
              </a:pathLst>
            </a:custGeom>
            <a:solidFill>
              <a:srgbClr val="2D367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T Sans"/>
                <a:ea typeface="PT Sans"/>
                <a:cs typeface="PT Sans"/>
                <a:sym typeface="PT Sans"/>
              </a:endParaRPr>
            </a:p>
          </p:txBody>
        </p:sp>
      </p:grpSp>
      <p:sp>
        <p:nvSpPr>
          <p:cNvPr id="43" name="Google Shape;43;g3215e552972_0_608"/>
          <p:cNvSpPr txBox="1"/>
          <p:nvPr/>
        </p:nvSpPr>
        <p:spPr>
          <a:xfrm>
            <a:off x="1152050" y="2387434"/>
            <a:ext cx="4608000" cy="36942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990"/>
              <a:buFont typeface="Arial"/>
              <a:buNone/>
            </a:pPr>
            <a:r>
              <a:rPr lang="fr-FR" sz="3000" b="1" i="0" u="none" strike="noStrike" cap="none">
                <a:solidFill>
                  <a:schemeClr val="accent2"/>
                </a:solidFill>
                <a:latin typeface="Urbanist"/>
                <a:ea typeface="Urbanist"/>
                <a:cs typeface="Urbanist"/>
                <a:sym typeface="Urbanist"/>
              </a:rPr>
              <a:t>L’usage des données de soin dans un système d’information de soins primaires intégré </a:t>
            </a:r>
            <a:endParaRPr sz="3000" b="1" i="0" u="none" strike="noStrike" cap="none">
              <a:solidFill>
                <a:schemeClr val="accent2"/>
              </a:solidFill>
              <a:latin typeface="Urbanist"/>
              <a:ea typeface="Urbanist"/>
              <a:cs typeface="Urbanist"/>
              <a:sym typeface="Urbanist"/>
            </a:endParaRPr>
          </a:p>
          <a:p>
            <a:pPr marL="0" marR="0" lvl="0" indent="0" algn="ctr" rtl="0">
              <a:lnSpc>
                <a:spcPct val="94565"/>
              </a:lnSpc>
              <a:spcBef>
                <a:spcPts val="0"/>
              </a:spcBef>
              <a:spcAft>
                <a:spcPts val="0"/>
              </a:spcAft>
              <a:buClr>
                <a:schemeClr val="dk1"/>
              </a:buClr>
              <a:buSzPts val="1100"/>
              <a:buFont typeface="Arial"/>
              <a:buNone/>
            </a:pPr>
            <a:endParaRPr sz="3000" b="1" i="0" u="none" strike="noStrike" cap="none">
              <a:solidFill>
                <a:schemeClr val="accent2"/>
              </a:solidFill>
              <a:latin typeface="Urbanist"/>
              <a:ea typeface="Urbanist"/>
              <a:cs typeface="Urbanist"/>
              <a:sym typeface="Urbanist"/>
            </a:endParaRPr>
          </a:p>
          <a:p>
            <a:pPr marL="0" marR="0" lvl="0" indent="0" algn="l" rtl="0">
              <a:lnSpc>
                <a:spcPct val="94565"/>
              </a:lnSpc>
              <a:spcBef>
                <a:spcPts val="0"/>
              </a:spcBef>
              <a:spcAft>
                <a:spcPts val="0"/>
              </a:spcAft>
              <a:buClr>
                <a:schemeClr val="dk1"/>
              </a:buClr>
              <a:buSzPts val="1100"/>
              <a:buFont typeface="Arial"/>
              <a:buNone/>
            </a:pPr>
            <a:r>
              <a:rPr lang="fr-FR" sz="3000" b="0" i="0" u="none" strike="noStrike" cap="none">
                <a:solidFill>
                  <a:schemeClr val="accent1"/>
                </a:solidFill>
                <a:latin typeface="Urbanist"/>
                <a:ea typeface="Urbanist"/>
                <a:cs typeface="Urbanist"/>
                <a:sym typeface="Urbanist"/>
              </a:rPr>
              <a:t>Séminaire Epidaure, IJFR</a:t>
            </a:r>
            <a:endParaRPr sz="3000" b="0" i="0" u="none" strike="noStrike" cap="none">
              <a:solidFill>
                <a:schemeClr val="accent1"/>
              </a:solidFill>
              <a:latin typeface="Urbanist"/>
              <a:ea typeface="Urbanist"/>
              <a:cs typeface="Urbanist"/>
              <a:sym typeface="Urbanist"/>
            </a:endParaRPr>
          </a:p>
          <a:p>
            <a:pPr marL="0" marR="0" lvl="0" indent="0" algn="l" rtl="0">
              <a:lnSpc>
                <a:spcPct val="94565"/>
              </a:lnSpc>
              <a:spcBef>
                <a:spcPts val="0"/>
              </a:spcBef>
              <a:spcAft>
                <a:spcPts val="0"/>
              </a:spcAft>
              <a:buClr>
                <a:schemeClr val="dk1"/>
              </a:buClr>
              <a:buSzPts val="1100"/>
              <a:buFont typeface="Arial"/>
              <a:buNone/>
            </a:pPr>
            <a:r>
              <a:rPr lang="fr-FR" sz="3000" b="0" i="0" u="none" strike="noStrike" cap="none">
                <a:solidFill>
                  <a:schemeClr val="accent1"/>
                </a:solidFill>
                <a:latin typeface="Urbanist"/>
                <a:ea typeface="Urbanist"/>
                <a:cs typeface="Urbanist"/>
                <a:sym typeface="Urbanist"/>
              </a:rPr>
              <a:t>15 mai 2025</a:t>
            </a:r>
            <a:endParaRPr sz="3000" b="0" i="0" u="none" strike="noStrike" cap="none">
              <a:solidFill>
                <a:schemeClr val="accent1"/>
              </a:solidFill>
              <a:latin typeface="Urbanist"/>
              <a:ea typeface="Urbanist"/>
              <a:cs typeface="Urbanist"/>
              <a:sym typeface="Urbanist"/>
            </a:endParaRPr>
          </a:p>
          <a:p>
            <a:pPr marL="0" marR="0" lvl="0" indent="0" algn="l" rtl="0">
              <a:lnSpc>
                <a:spcPct val="100000"/>
              </a:lnSpc>
              <a:spcBef>
                <a:spcPts val="0"/>
              </a:spcBef>
              <a:spcAft>
                <a:spcPts val="0"/>
              </a:spcAft>
              <a:buClr>
                <a:srgbClr val="000000"/>
              </a:buClr>
              <a:buSzPts val="4400"/>
              <a:buFont typeface="Arial"/>
              <a:buNone/>
            </a:pPr>
            <a:endParaRPr sz="3000" b="0" i="0" u="none" strike="noStrike" cap="none">
              <a:solidFill>
                <a:schemeClr val="accent1"/>
              </a:solidFill>
              <a:latin typeface="Urbanist"/>
              <a:ea typeface="Urbanist"/>
              <a:cs typeface="Urbanist"/>
              <a:sym typeface="Urbani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355a3673ea2_0_154"/>
          <p:cNvSpPr txBox="1">
            <a:spLocks noGrp="1"/>
          </p:cNvSpPr>
          <p:nvPr>
            <p:ph type="title"/>
          </p:nvPr>
        </p:nvSpPr>
        <p:spPr>
          <a:xfrm>
            <a:off x="415600" y="364767"/>
            <a:ext cx="11360700" cy="7635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sz="2400" b="1">
                <a:solidFill>
                  <a:schemeClr val="accent1"/>
                </a:solidFill>
                <a:latin typeface="Urbanist"/>
                <a:ea typeface="Urbanist"/>
                <a:cs typeface="Urbanist"/>
                <a:sym typeface="Urbanist"/>
              </a:rPr>
              <a:t>qualité des soins - individuelle : module de prévention</a:t>
            </a:r>
            <a:endParaRPr sz="2400" b="1">
              <a:solidFill>
                <a:schemeClr val="accent1"/>
              </a:solidFill>
              <a:latin typeface="Urbanist"/>
              <a:ea typeface="Urbanist"/>
              <a:cs typeface="Urbanist"/>
              <a:sym typeface="Urbanist"/>
            </a:endParaRPr>
          </a:p>
        </p:txBody>
      </p:sp>
      <p:pic>
        <p:nvPicPr>
          <p:cNvPr id="195" name="Google Shape;195;g355a3673ea2_0_154" title="NLP prévention.gif"/>
          <p:cNvPicPr preferRelativeResize="0"/>
          <p:nvPr/>
        </p:nvPicPr>
        <p:blipFill rotWithShape="1">
          <a:blip r:embed="rId3">
            <a:alphaModFix/>
          </a:blip>
          <a:srcRect/>
          <a:stretch/>
        </p:blipFill>
        <p:spPr>
          <a:xfrm>
            <a:off x="2269533" y="1275700"/>
            <a:ext cx="6792845" cy="50946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55a3673ea2_0_159"/>
          <p:cNvSpPr txBox="1">
            <a:spLocks noGrp="1"/>
          </p:cNvSpPr>
          <p:nvPr>
            <p:ph type="title"/>
          </p:nvPr>
        </p:nvSpPr>
        <p:spPr>
          <a:xfrm>
            <a:off x="415600" y="364767"/>
            <a:ext cx="11360700" cy="7635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sz="2400" b="1">
                <a:solidFill>
                  <a:schemeClr val="accent1"/>
                </a:solidFill>
                <a:latin typeface="Urbanist"/>
                <a:ea typeface="Urbanist"/>
                <a:cs typeface="Urbanist"/>
                <a:sym typeface="Urbanist"/>
              </a:rPr>
              <a:t>qualité des soins - populationnelle : tableau de suivi</a:t>
            </a:r>
            <a:endParaRPr sz="2400" b="1">
              <a:solidFill>
                <a:schemeClr val="accent1"/>
              </a:solidFill>
              <a:latin typeface="Urbanist"/>
              <a:ea typeface="Urbanist"/>
              <a:cs typeface="Urbanist"/>
              <a:sym typeface="Urbanist"/>
            </a:endParaRPr>
          </a:p>
        </p:txBody>
      </p:sp>
      <p:pic>
        <p:nvPicPr>
          <p:cNvPr id="201" name="Google Shape;201;g355a3673ea2_0_159" title="Capture d’écran 2025-05-06 à 12.34.15.png"/>
          <p:cNvPicPr preferRelativeResize="0"/>
          <p:nvPr/>
        </p:nvPicPr>
        <p:blipFill rotWithShape="1">
          <a:blip r:embed="rId3">
            <a:alphaModFix/>
          </a:blip>
          <a:srcRect/>
          <a:stretch/>
        </p:blipFill>
        <p:spPr>
          <a:xfrm>
            <a:off x="667567" y="1227672"/>
            <a:ext cx="9977871" cy="52325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355a3673ea2_0_164"/>
          <p:cNvSpPr txBox="1">
            <a:spLocks noGrp="1"/>
          </p:cNvSpPr>
          <p:nvPr>
            <p:ph type="title"/>
          </p:nvPr>
        </p:nvSpPr>
        <p:spPr>
          <a:xfrm>
            <a:off x="415600" y="364767"/>
            <a:ext cx="11360700" cy="7635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sz="2400" b="1">
                <a:solidFill>
                  <a:schemeClr val="accent1"/>
                </a:solidFill>
                <a:latin typeface="Urbanist"/>
                <a:ea typeface="Urbanist"/>
                <a:cs typeface="Urbanist"/>
                <a:sym typeface="Urbanist"/>
              </a:rPr>
              <a:t>qualité des soins - populationnelle : tableau de suivi</a:t>
            </a:r>
            <a:endParaRPr sz="2400" b="1">
              <a:solidFill>
                <a:schemeClr val="accent1"/>
              </a:solidFill>
              <a:latin typeface="Urbanist"/>
              <a:ea typeface="Urbanist"/>
              <a:cs typeface="Urbanist"/>
              <a:sym typeface="Urbanist"/>
            </a:endParaRPr>
          </a:p>
        </p:txBody>
      </p:sp>
      <p:pic>
        <p:nvPicPr>
          <p:cNvPr id="207" name="Google Shape;207;g355a3673ea2_0_164" title="Capture d’écran 2025-05-06 à 12.34.15.png"/>
          <p:cNvPicPr preferRelativeResize="0"/>
          <p:nvPr/>
        </p:nvPicPr>
        <p:blipFill rotWithShape="1">
          <a:blip r:embed="rId3">
            <a:alphaModFix/>
          </a:blip>
          <a:srcRect/>
          <a:stretch/>
        </p:blipFill>
        <p:spPr>
          <a:xfrm>
            <a:off x="667567" y="1227672"/>
            <a:ext cx="9977871" cy="5232531"/>
          </a:xfrm>
          <a:prstGeom prst="rect">
            <a:avLst/>
          </a:prstGeom>
          <a:noFill/>
          <a:ln>
            <a:noFill/>
          </a:ln>
        </p:spPr>
      </p:pic>
      <p:pic>
        <p:nvPicPr>
          <p:cNvPr id="208" name="Google Shape;208;g355a3673ea2_0_164" title="Capture d’écran 2025-05-06 à 12.36.21.png"/>
          <p:cNvPicPr preferRelativeResize="0"/>
          <p:nvPr/>
        </p:nvPicPr>
        <p:blipFill rotWithShape="1">
          <a:blip r:embed="rId4">
            <a:alphaModFix/>
          </a:blip>
          <a:srcRect/>
          <a:stretch/>
        </p:blipFill>
        <p:spPr>
          <a:xfrm>
            <a:off x="1354500" y="1933667"/>
            <a:ext cx="8095800" cy="4577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55a3673ea2_0_232"/>
          <p:cNvSpPr txBox="1"/>
          <p:nvPr/>
        </p:nvSpPr>
        <p:spPr>
          <a:xfrm>
            <a:off x="696000" y="2357800"/>
            <a:ext cx="10045800" cy="5541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accent2"/>
                </a:solidFill>
                <a:latin typeface="Urbanist"/>
                <a:ea typeface="Urbanist"/>
                <a:cs typeface="Urbanist"/>
                <a:sym typeface="Urbanist"/>
              </a:rPr>
              <a:t>2. usages concrets - recherche et santé publique</a:t>
            </a:r>
            <a:endParaRPr sz="3600" b="0" i="0" u="none" strike="noStrike" cap="none">
              <a:solidFill>
                <a:schemeClr val="accent2"/>
              </a:solidFill>
              <a:latin typeface="Urbanist"/>
              <a:ea typeface="Urbanist"/>
              <a:cs typeface="Urbanist"/>
              <a:sym typeface="Urbanist"/>
            </a:endParaRPr>
          </a:p>
        </p:txBody>
      </p:sp>
      <p:sp>
        <p:nvSpPr>
          <p:cNvPr id="215" name="Google Shape;215;g355a3673ea2_0_232"/>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55a3673ea2_0_249"/>
          <p:cNvSpPr txBox="1">
            <a:spLocks noGrp="1"/>
          </p:cNvSpPr>
          <p:nvPr>
            <p:ph type="title"/>
          </p:nvPr>
        </p:nvSpPr>
        <p:spPr>
          <a:xfrm>
            <a:off x="554133" y="181556"/>
            <a:ext cx="15147600" cy="10179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sz="2400" b="1">
                <a:solidFill>
                  <a:schemeClr val="accent1"/>
                </a:solidFill>
                <a:latin typeface="Urbanist"/>
                <a:ea typeface="Urbanist"/>
                <a:cs typeface="Urbanist"/>
                <a:sym typeface="Urbanist"/>
              </a:rPr>
              <a:t>recherche clinique : inclusion</a:t>
            </a:r>
            <a:endParaRPr sz="2400" b="1">
              <a:solidFill>
                <a:schemeClr val="accent1"/>
              </a:solidFill>
              <a:latin typeface="Urbanist"/>
              <a:ea typeface="Urbanist"/>
              <a:cs typeface="Urbanist"/>
              <a:sym typeface="Urbanist"/>
            </a:endParaRPr>
          </a:p>
        </p:txBody>
      </p:sp>
      <p:pic>
        <p:nvPicPr>
          <p:cNvPr id="221" name="Google Shape;221;g355a3673ea2_0_249"/>
          <p:cNvPicPr preferRelativeResize="0"/>
          <p:nvPr/>
        </p:nvPicPr>
        <p:blipFill rotWithShape="1">
          <a:blip r:embed="rId3">
            <a:alphaModFix/>
          </a:blip>
          <a:srcRect/>
          <a:stretch/>
        </p:blipFill>
        <p:spPr>
          <a:xfrm>
            <a:off x="3995463" y="1199450"/>
            <a:ext cx="7194624" cy="5395975"/>
          </a:xfrm>
          <a:prstGeom prst="rect">
            <a:avLst/>
          </a:prstGeom>
          <a:noFill/>
          <a:ln>
            <a:noFill/>
          </a:ln>
        </p:spPr>
      </p:pic>
      <p:sp>
        <p:nvSpPr>
          <p:cNvPr id="222" name="Google Shape;222;g355a3673ea2_0_249"/>
          <p:cNvSpPr txBox="1"/>
          <p:nvPr/>
        </p:nvSpPr>
        <p:spPr>
          <a:xfrm>
            <a:off x="554126" y="1058075"/>
            <a:ext cx="9651000" cy="1322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accent1"/>
                </a:solidFill>
                <a:latin typeface="Urbanist"/>
                <a:ea typeface="Urbanist"/>
                <a:cs typeface="Urbanist"/>
                <a:sym typeface="Urbanist"/>
              </a:rPr>
              <a:t>module de recherche</a:t>
            </a:r>
            <a:endParaRPr sz="2400" b="0" i="0" u="none" strike="noStrike" cap="none">
              <a:solidFill>
                <a:schemeClr val="accent1"/>
              </a:solidFill>
              <a:latin typeface="Urbanist"/>
              <a:ea typeface="Urbanist"/>
              <a:cs typeface="Urbanist"/>
              <a:sym typeface="Urbani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355a3673ea2_0_254"/>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fr-FR">
                <a:solidFill>
                  <a:srgbClr val="2E3578"/>
                </a:solidFill>
              </a:rPr>
              <a:t>innovation organisationnelle</a:t>
            </a:r>
            <a:endParaRPr>
              <a:solidFill>
                <a:srgbClr val="2E3578"/>
              </a:solidFill>
            </a:endParaRPr>
          </a:p>
        </p:txBody>
      </p:sp>
      <p:sp>
        <p:nvSpPr>
          <p:cNvPr id="229" name="Google Shape;229;g355a3673ea2_0_254"/>
          <p:cNvSpPr/>
          <p:nvPr/>
        </p:nvSpPr>
        <p:spPr>
          <a:xfrm>
            <a:off x="7316875" y="5736875"/>
            <a:ext cx="3234900" cy="884400"/>
          </a:xfrm>
          <a:prstGeom prst="bracketPair">
            <a:avLst/>
          </a:prstGeom>
          <a:noFill/>
          <a:ln w="25400" cap="flat" cmpd="sng">
            <a:solidFill>
              <a:srgbClr val="F6CDA0">
                <a:alpha val="6117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230" name="Google Shape;230;g355a3673ea2_0_254"/>
          <p:cNvSpPr/>
          <p:nvPr/>
        </p:nvSpPr>
        <p:spPr>
          <a:xfrm>
            <a:off x="7292450" y="2932000"/>
            <a:ext cx="3234900" cy="2573700"/>
          </a:xfrm>
          <a:prstGeom prst="bracketPair">
            <a:avLst/>
          </a:prstGeom>
          <a:noFill/>
          <a:ln w="25400" cap="flat" cmpd="sng">
            <a:solidFill>
              <a:srgbClr val="F6CDA0">
                <a:alpha val="6117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231" name="Google Shape;231;g355a3673ea2_0_254"/>
          <p:cNvSpPr txBox="1"/>
          <p:nvPr/>
        </p:nvSpPr>
        <p:spPr>
          <a:xfrm>
            <a:off x="537423" y="6320247"/>
            <a:ext cx="46281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fr-FR" sz="1200" b="0" i="0" u="none" strike="noStrike" cap="none">
                <a:solidFill>
                  <a:srgbClr val="000000"/>
                </a:solidFill>
                <a:latin typeface="Calibri"/>
                <a:ea typeface="Calibri"/>
                <a:cs typeface="Calibri"/>
                <a:sym typeface="Calibri"/>
              </a:rPr>
              <a:t>* </a:t>
            </a:r>
            <a:r>
              <a:rPr lang="fr-FR" sz="1100" b="0" i="0" u="none" strike="noStrike" cap="none">
                <a:solidFill>
                  <a:srgbClr val="000000"/>
                </a:solidFill>
                <a:latin typeface="Calibri"/>
                <a:ea typeface="Calibri"/>
                <a:cs typeface="Calibri"/>
                <a:sym typeface="Calibri"/>
              </a:rPr>
              <a:t>inclus les ROSP (clinique &amp; enfants) et Forfait patientèle Médecin Traitant.</a:t>
            </a:r>
            <a:endParaRPr sz="1100" b="0" i="0" u="none" strike="noStrike" cap="none">
              <a:solidFill>
                <a:srgbClr val="000000"/>
              </a:solidFill>
              <a:latin typeface="Calibri"/>
              <a:ea typeface="Calibri"/>
              <a:cs typeface="Calibri"/>
              <a:sym typeface="Calibri"/>
            </a:endParaRPr>
          </a:p>
        </p:txBody>
      </p:sp>
      <p:sp>
        <p:nvSpPr>
          <p:cNvPr id="232" name="Google Shape;232;g355a3673ea2_0_254"/>
          <p:cNvSpPr/>
          <p:nvPr/>
        </p:nvSpPr>
        <p:spPr>
          <a:xfrm>
            <a:off x="4246325" y="2258175"/>
            <a:ext cx="1748700" cy="750300"/>
          </a:xfrm>
          <a:prstGeom prst="roundRect">
            <a:avLst>
              <a:gd name="adj" fmla="val 5284"/>
            </a:avLst>
          </a:prstGeom>
          <a:solidFill>
            <a:schemeClr val="accent1"/>
          </a:solidFill>
          <a:ln w="38100" cap="flat" cmpd="sng">
            <a:solidFill>
              <a:srgbClr val="FFFFFF"/>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FFFFFF"/>
                </a:solidFill>
                <a:latin typeface="Calibri"/>
                <a:ea typeface="Calibri"/>
                <a:cs typeface="Calibri"/>
                <a:sym typeface="Calibri"/>
              </a:rPr>
              <a:t>socle*</a:t>
            </a:r>
            <a:endParaRPr sz="1900" b="0" i="0" u="none" strike="noStrike" cap="none">
              <a:solidFill>
                <a:srgbClr val="000000"/>
              </a:solidFill>
              <a:latin typeface="Calibri"/>
              <a:ea typeface="Calibri"/>
              <a:cs typeface="Calibri"/>
              <a:sym typeface="Calibri"/>
            </a:endParaRPr>
          </a:p>
        </p:txBody>
      </p:sp>
      <p:sp>
        <p:nvSpPr>
          <p:cNvPr id="233" name="Google Shape;233;g355a3673ea2_0_254"/>
          <p:cNvSpPr/>
          <p:nvPr/>
        </p:nvSpPr>
        <p:spPr>
          <a:xfrm>
            <a:off x="7445949" y="2257600"/>
            <a:ext cx="3081300" cy="750300"/>
          </a:xfrm>
          <a:prstGeom prst="roundRect">
            <a:avLst>
              <a:gd name="adj" fmla="val 5284"/>
            </a:avLst>
          </a:prstGeom>
          <a:solidFill>
            <a:srgbClr val="ED7437"/>
          </a:solidFill>
          <a:ln w="38100" cap="flat" cmpd="sng">
            <a:solidFill>
              <a:srgbClr val="FFFFFF"/>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FFFFFF"/>
                </a:solidFill>
                <a:latin typeface="Calibri"/>
                <a:ea typeface="Calibri"/>
                <a:cs typeface="Calibri"/>
                <a:sym typeface="Calibri"/>
              </a:rPr>
              <a:t>brique(s) thématique (s) </a:t>
            </a:r>
            <a:endParaRPr sz="1500" b="0" i="0" u="none" strike="noStrike" cap="none">
              <a:solidFill>
                <a:srgbClr val="000000"/>
              </a:solidFill>
              <a:latin typeface="Arial"/>
              <a:ea typeface="Arial"/>
              <a:cs typeface="Arial"/>
              <a:sym typeface="Arial"/>
            </a:endParaRPr>
          </a:p>
        </p:txBody>
      </p:sp>
      <p:sp>
        <p:nvSpPr>
          <p:cNvPr id="234" name="Google Shape;234;g355a3673ea2_0_254"/>
          <p:cNvSpPr/>
          <p:nvPr/>
        </p:nvSpPr>
        <p:spPr>
          <a:xfrm>
            <a:off x="7445800" y="3194000"/>
            <a:ext cx="2976900" cy="2901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ALD</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35" name="Google Shape;235;g355a3673ea2_0_254"/>
          <p:cNvSpPr/>
          <p:nvPr/>
        </p:nvSpPr>
        <p:spPr>
          <a:xfrm>
            <a:off x="7445800" y="3563375"/>
            <a:ext cx="2976900" cy="2877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vulnérabilité sociale</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36" name="Google Shape;236;g355a3673ea2_0_254"/>
          <p:cNvSpPr/>
          <p:nvPr/>
        </p:nvSpPr>
        <p:spPr>
          <a:xfrm>
            <a:off x="7445950" y="3928050"/>
            <a:ext cx="2976900" cy="2877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santé mentale  </a:t>
            </a:r>
            <a:endParaRPr sz="1500" b="0" i="1" u="sng" strike="noStrike" cap="none">
              <a:solidFill>
                <a:srgbClr val="000000"/>
              </a:solidFill>
              <a:latin typeface="Arial"/>
              <a:ea typeface="Arial"/>
              <a:cs typeface="Arial"/>
              <a:sym typeface="Arial"/>
            </a:endParaRPr>
          </a:p>
        </p:txBody>
      </p:sp>
      <p:sp>
        <p:nvSpPr>
          <p:cNvPr id="237" name="Google Shape;237;g355a3673ea2_0_254"/>
          <p:cNvSpPr/>
          <p:nvPr/>
        </p:nvSpPr>
        <p:spPr>
          <a:xfrm>
            <a:off x="7446025" y="4604525"/>
            <a:ext cx="2976900" cy="3084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situation de handicap </a:t>
            </a:r>
            <a:endParaRPr sz="1500" b="0" i="1" u="sng" strike="noStrike" cap="none">
              <a:solidFill>
                <a:srgbClr val="000000"/>
              </a:solidFill>
              <a:latin typeface="Arial"/>
              <a:ea typeface="Arial"/>
              <a:cs typeface="Arial"/>
              <a:sym typeface="Arial"/>
            </a:endParaRPr>
          </a:p>
        </p:txBody>
      </p:sp>
      <p:sp>
        <p:nvSpPr>
          <p:cNvPr id="238" name="Google Shape;238;g355a3673ea2_0_254"/>
          <p:cNvSpPr/>
          <p:nvPr/>
        </p:nvSpPr>
        <p:spPr>
          <a:xfrm>
            <a:off x="7446025" y="4252150"/>
            <a:ext cx="2976900" cy="2985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haut risque CV  </a:t>
            </a:r>
            <a:endParaRPr sz="1500" b="0" i="1" u="sng" strike="noStrike" cap="none">
              <a:solidFill>
                <a:srgbClr val="000000"/>
              </a:solidFill>
              <a:latin typeface="Arial"/>
              <a:ea typeface="Arial"/>
              <a:cs typeface="Arial"/>
              <a:sym typeface="Arial"/>
            </a:endParaRPr>
          </a:p>
        </p:txBody>
      </p:sp>
      <p:sp>
        <p:nvSpPr>
          <p:cNvPr id="239" name="Google Shape;239;g355a3673ea2_0_254"/>
          <p:cNvSpPr/>
          <p:nvPr/>
        </p:nvSpPr>
        <p:spPr>
          <a:xfrm>
            <a:off x="641131" y="2257877"/>
            <a:ext cx="2294100" cy="750300"/>
          </a:xfrm>
          <a:prstGeom prst="roundRect">
            <a:avLst>
              <a:gd name="adj" fmla="val 5284"/>
            </a:avLst>
          </a:prstGeom>
          <a:solidFill>
            <a:schemeClr val="accent1"/>
          </a:solidFill>
          <a:ln w="38100" cap="flat" cmpd="sng">
            <a:solidFill>
              <a:srgbClr val="FFFFFF"/>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FFFFFF"/>
                </a:solidFill>
                <a:latin typeface="Calibri"/>
                <a:ea typeface="Calibri"/>
                <a:cs typeface="Calibri"/>
                <a:sym typeface="Calibri"/>
              </a:rPr>
              <a:t>forfait mensuel </a:t>
            </a:r>
            <a:br>
              <a:rPr lang="fr-FR" sz="1600" b="0" i="0" u="none" strike="noStrike" cap="none">
                <a:solidFill>
                  <a:srgbClr val="FFFFFF"/>
                </a:solidFill>
                <a:latin typeface="Calibri"/>
                <a:ea typeface="Calibri"/>
                <a:cs typeface="Calibri"/>
                <a:sym typeface="Calibri"/>
              </a:rPr>
            </a:br>
            <a:r>
              <a:rPr lang="fr-FR" sz="1600" b="0" i="0" u="none" strike="noStrike" cap="none">
                <a:solidFill>
                  <a:srgbClr val="FFFFFF"/>
                </a:solidFill>
                <a:latin typeface="Calibri"/>
                <a:ea typeface="Calibri"/>
                <a:cs typeface="Calibri"/>
                <a:sym typeface="Calibri"/>
              </a:rPr>
              <a:t>patient   </a:t>
            </a:r>
            <a:endParaRPr sz="1500" b="0" i="0" u="none" strike="noStrike" cap="none">
              <a:solidFill>
                <a:srgbClr val="000000"/>
              </a:solidFill>
              <a:latin typeface="Arial"/>
              <a:ea typeface="Arial"/>
              <a:cs typeface="Arial"/>
              <a:sym typeface="Arial"/>
            </a:endParaRPr>
          </a:p>
        </p:txBody>
      </p:sp>
      <p:sp>
        <p:nvSpPr>
          <p:cNvPr id="240" name="Google Shape;240;g355a3673ea2_0_254"/>
          <p:cNvSpPr/>
          <p:nvPr/>
        </p:nvSpPr>
        <p:spPr>
          <a:xfrm>
            <a:off x="4246325" y="3402425"/>
            <a:ext cx="1748700" cy="290100"/>
          </a:xfrm>
          <a:prstGeom prst="roundRect">
            <a:avLst>
              <a:gd name="adj" fmla="val 50000"/>
            </a:avLst>
          </a:prstGeom>
          <a:solidFill>
            <a:srgbClr val="ECF4F9"/>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nourrisson </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41" name="Google Shape;241;g355a3673ea2_0_254"/>
          <p:cNvSpPr/>
          <p:nvPr/>
        </p:nvSpPr>
        <p:spPr>
          <a:xfrm>
            <a:off x="4238925" y="4107575"/>
            <a:ext cx="1748700" cy="287700"/>
          </a:xfrm>
          <a:prstGeom prst="roundRect">
            <a:avLst>
              <a:gd name="adj" fmla="val 50000"/>
            </a:avLst>
          </a:prstGeom>
          <a:solidFill>
            <a:srgbClr val="ECF4F9"/>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personne âgée </a:t>
            </a:r>
            <a:endParaRPr sz="1500" b="0" i="1" u="sng" strike="noStrike" cap="none">
              <a:solidFill>
                <a:srgbClr val="000000"/>
              </a:solidFill>
              <a:latin typeface="Arial"/>
              <a:ea typeface="Arial"/>
              <a:cs typeface="Arial"/>
              <a:sym typeface="Arial"/>
            </a:endParaRPr>
          </a:p>
        </p:txBody>
      </p:sp>
      <p:sp>
        <p:nvSpPr>
          <p:cNvPr id="242" name="Google Shape;242;g355a3673ea2_0_254"/>
          <p:cNvSpPr/>
          <p:nvPr/>
        </p:nvSpPr>
        <p:spPr>
          <a:xfrm>
            <a:off x="4246325" y="3755000"/>
            <a:ext cx="1748700" cy="290100"/>
          </a:xfrm>
          <a:prstGeom prst="roundRect">
            <a:avLst>
              <a:gd name="adj" fmla="val 50000"/>
            </a:avLst>
          </a:prstGeom>
          <a:solidFill>
            <a:srgbClr val="ECF4F9"/>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jeune enfant  </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43" name="Google Shape;243;g355a3673ea2_0_254"/>
          <p:cNvSpPr/>
          <p:nvPr/>
        </p:nvSpPr>
        <p:spPr>
          <a:xfrm>
            <a:off x="7445950" y="5947000"/>
            <a:ext cx="2976900" cy="4929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santé de la femme </a:t>
            </a:r>
            <a:endParaRPr sz="1500" b="0" i="1" u="sng" strike="noStrike" cap="none">
              <a:solidFill>
                <a:srgbClr val="000000"/>
              </a:solidFill>
              <a:latin typeface="Arial"/>
              <a:ea typeface="Arial"/>
              <a:cs typeface="Arial"/>
              <a:sym typeface="Arial"/>
            </a:endParaRPr>
          </a:p>
        </p:txBody>
      </p:sp>
      <p:sp>
        <p:nvSpPr>
          <p:cNvPr id="244" name="Google Shape;244;g355a3673ea2_0_254"/>
          <p:cNvSpPr/>
          <p:nvPr/>
        </p:nvSpPr>
        <p:spPr>
          <a:xfrm>
            <a:off x="7445950" y="5020450"/>
            <a:ext cx="2976900" cy="2877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perte d’autonomie à domicile </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45" name="Google Shape;245;g355a3673ea2_0_254"/>
          <p:cNvSpPr txBox="1"/>
          <p:nvPr/>
        </p:nvSpPr>
        <p:spPr>
          <a:xfrm>
            <a:off x="640006" y="3484257"/>
            <a:ext cx="22941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595959"/>
              </a:buClr>
              <a:buSzPts val="1500"/>
              <a:buFont typeface="Calibri"/>
              <a:buNone/>
            </a:pPr>
            <a:r>
              <a:rPr lang="fr-FR" sz="1500" b="1" i="0" u="none" strike="noStrike" cap="none">
                <a:solidFill>
                  <a:srgbClr val="595959"/>
                </a:solidFill>
                <a:latin typeface="Calibri"/>
                <a:ea typeface="Calibri"/>
                <a:cs typeface="Calibri"/>
                <a:sym typeface="Calibri"/>
              </a:rPr>
              <a:t>montant plafonné </a:t>
            </a:r>
            <a:br>
              <a:rPr lang="fr-FR" sz="1500" b="1" i="0" u="none" strike="noStrike" cap="none">
                <a:solidFill>
                  <a:srgbClr val="595959"/>
                </a:solidFill>
                <a:latin typeface="Calibri"/>
                <a:ea typeface="Calibri"/>
                <a:cs typeface="Calibri"/>
                <a:sym typeface="Calibri"/>
              </a:rPr>
            </a:br>
            <a:r>
              <a:rPr lang="fr-FR" sz="1500" b="0" i="1" u="none" strike="noStrike" cap="none">
                <a:solidFill>
                  <a:srgbClr val="595959"/>
                </a:solidFill>
                <a:latin typeface="Calibri"/>
                <a:ea typeface="Calibri"/>
                <a:cs typeface="Calibri"/>
                <a:sym typeface="Calibri"/>
              </a:rPr>
              <a:t>(hors perte d’autonomie à domicile) </a:t>
            </a:r>
            <a:endParaRPr sz="1500" b="0" i="1" u="none" strike="noStrike" cap="none">
              <a:solidFill>
                <a:srgbClr val="595959"/>
              </a:solidFill>
              <a:latin typeface="Calibri"/>
              <a:ea typeface="Calibri"/>
              <a:cs typeface="Calibri"/>
              <a:sym typeface="Calibri"/>
            </a:endParaRPr>
          </a:p>
        </p:txBody>
      </p:sp>
      <p:sp>
        <p:nvSpPr>
          <p:cNvPr id="246" name="Google Shape;246;g355a3673ea2_0_254"/>
          <p:cNvSpPr txBox="1"/>
          <p:nvPr/>
        </p:nvSpPr>
        <p:spPr>
          <a:xfrm>
            <a:off x="6410748" y="2483231"/>
            <a:ext cx="500700" cy="384900"/>
          </a:xfrm>
          <a:prstGeom prst="rect">
            <a:avLst/>
          </a:prstGeom>
          <a:noFill/>
          <a:ln>
            <a:noFill/>
          </a:ln>
        </p:spPr>
        <p:txBody>
          <a:bodyPr spcFirstLastPara="1" wrap="square" lIns="91425" tIns="45700" rIns="91425" bIns="45700" anchor="t" anchorCtr="0">
            <a:spAutoFit/>
          </a:bodyPr>
          <a:lstStyle/>
          <a:p>
            <a:pPr marL="10160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Calibri"/>
                <a:ea typeface="Calibri"/>
                <a:cs typeface="Calibri"/>
                <a:sym typeface="Calibri"/>
              </a:rPr>
              <a:t>+ </a:t>
            </a:r>
            <a:endParaRPr sz="1900" b="1" i="0" u="none" strike="noStrike" cap="none">
              <a:solidFill>
                <a:srgbClr val="000000"/>
              </a:solidFill>
              <a:latin typeface="Arial"/>
              <a:ea typeface="Arial"/>
              <a:cs typeface="Arial"/>
              <a:sym typeface="Arial"/>
            </a:endParaRPr>
          </a:p>
        </p:txBody>
      </p:sp>
      <p:sp>
        <p:nvSpPr>
          <p:cNvPr id="247" name="Google Shape;247;g355a3673ea2_0_254"/>
          <p:cNvSpPr txBox="1"/>
          <p:nvPr/>
        </p:nvSpPr>
        <p:spPr>
          <a:xfrm>
            <a:off x="3348254" y="2407031"/>
            <a:ext cx="440700" cy="384900"/>
          </a:xfrm>
          <a:prstGeom prst="rect">
            <a:avLst/>
          </a:prstGeom>
          <a:noFill/>
          <a:ln>
            <a:noFill/>
          </a:ln>
        </p:spPr>
        <p:txBody>
          <a:bodyPr spcFirstLastPara="1" wrap="square" lIns="91425" tIns="45700" rIns="91425" bIns="45700" anchor="t" anchorCtr="0">
            <a:spAutoFit/>
          </a:bodyPr>
          <a:lstStyle/>
          <a:p>
            <a:pPr marL="10160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Calibri"/>
                <a:ea typeface="Calibri"/>
                <a:cs typeface="Calibri"/>
                <a:sym typeface="Calibri"/>
              </a:rPr>
              <a:t>= </a:t>
            </a:r>
            <a:endParaRPr sz="1900" b="1" i="0" u="none" strike="noStrike" cap="none">
              <a:solidFill>
                <a:srgbClr val="000000"/>
              </a:solidFill>
              <a:latin typeface="Arial"/>
              <a:ea typeface="Arial"/>
              <a:cs typeface="Arial"/>
              <a:sym typeface="Arial"/>
            </a:endParaRPr>
          </a:p>
        </p:txBody>
      </p:sp>
      <p:sp>
        <p:nvSpPr>
          <p:cNvPr id="248" name="Google Shape;248;g355a3673ea2_0_254"/>
          <p:cNvSpPr txBox="1"/>
          <p:nvPr/>
        </p:nvSpPr>
        <p:spPr>
          <a:xfrm>
            <a:off x="876251" y="1168000"/>
            <a:ext cx="9651000" cy="1322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accent1"/>
                </a:solidFill>
                <a:latin typeface="Urbanist"/>
                <a:ea typeface="Urbanist"/>
                <a:cs typeface="Urbanist"/>
                <a:sym typeface="Urbanist"/>
              </a:rPr>
              <a:t>article 51 : Médecin Traitant Renforcé</a:t>
            </a:r>
            <a:endParaRPr sz="2400" b="0" i="0" u="none" strike="noStrike" cap="none">
              <a:solidFill>
                <a:schemeClr val="accent1"/>
              </a:solidFill>
              <a:latin typeface="Urbanist"/>
              <a:ea typeface="Urbanist"/>
              <a:cs typeface="Urbanist"/>
              <a:sym typeface="Urbani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55a3673ea2_0_278"/>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fr-FR">
                <a:solidFill>
                  <a:srgbClr val="2E3578"/>
                </a:solidFill>
              </a:rPr>
              <a:t>innovation organisationnelle</a:t>
            </a:r>
            <a:endParaRPr>
              <a:solidFill>
                <a:srgbClr val="2E3578"/>
              </a:solidFill>
            </a:endParaRPr>
          </a:p>
        </p:txBody>
      </p:sp>
      <p:sp>
        <p:nvSpPr>
          <p:cNvPr id="255" name="Google Shape;255;g355a3673ea2_0_278"/>
          <p:cNvSpPr/>
          <p:nvPr/>
        </p:nvSpPr>
        <p:spPr>
          <a:xfrm>
            <a:off x="7316875" y="5203475"/>
            <a:ext cx="3234900" cy="884400"/>
          </a:xfrm>
          <a:prstGeom prst="bracketPair">
            <a:avLst/>
          </a:prstGeom>
          <a:noFill/>
          <a:ln w="25400" cap="flat" cmpd="sng">
            <a:solidFill>
              <a:srgbClr val="F6CDA0">
                <a:alpha val="6117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256" name="Google Shape;256;g355a3673ea2_0_278"/>
          <p:cNvSpPr/>
          <p:nvPr/>
        </p:nvSpPr>
        <p:spPr>
          <a:xfrm>
            <a:off x="7292450" y="2398600"/>
            <a:ext cx="3234900" cy="2573700"/>
          </a:xfrm>
          <a:prstGeom prst="bracketPair">
            <a:avLst/>
          </a:prstGeom>
          <a:noFill/>
          <a:ln w="25400" cap="flat" cmpd="sng">
            <a:solidFill>
              <a:srgbClr val="F6CDA0">
                <a:alpha val="6117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257" name="Google Shape;257;g355a3673ea2_0_278"/>
          <p:cNvSpPr txBox="1"/>
          <p:nvPr/>
        </p:nvSpPr>
        <p:spPr>
          <a:xfrm>
            <a:off x="537423" y="6320247"/>
            <a:ext cx="46281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fr-FR" sz="1200" b="0" i="0" u="none" strike="noStrike" cap="none">
                <a:solidFill>
                  <a:srgbClr val="000000"/>
                </a:solidFill>
                <a:latin typeface="Calibri"/>
                <a:ea typeface="Calibri"/>
                <a:cs typeface="Calibri"/>
                <a:sym typeface="Calibri"/>
              </a:rPr>
              <a:t>* </a:t>
            </a:r>
            <a:r>
              <a:rPr lang="fr-FR" sz="1100" b="0" i="0" u="none" strike="noStrike" cap="none">
                <a:solidFill>
                  <a:srgbClr val="000000"/>
                </a:solidFill>
                <a:latin typeface="Calibri"/>
                <a:ea typeface="Calibri"/>
                <a:cs typeface="Calibri"/>
                <a:sym typeface="Calibri"/>
              </a:rPr>
              <a:t>inclus les ROSP (clinique &amp; enfants) et Forfait patientèle Médecin Traitant.</a:t>
            </a:r>
            <a:endParaRPr sz="1100" b="0" i="0" u="none" strike="noStrike" cap="none">
              <a:solidFill>
                <a:srgbClr val="000000"/>
              </a:solidFill>
              <a:latin typeface="Calibri"/>
              <a:ea typeface="Calibri"/>
              <a:cs typeface="Calibri"/>
              <a:sym typeface="Calibri"/>
            </a:endParaRPr>
          </a:p>
        </p:txBody>
      </p:sp>
      <p:sp>
        <p:nvSpPr>
          <p:cNvPr id="258" name="Google Shape;258;g355a3673ea2_0_278"/>
          <p:cNvSpPr/>
          <p:nvPr/>
        </p:nvSpPr>
        <p:spPr>
          <a:xfrm>
            <a:off x="4246325" y="1724775"/>
            <a:ext cx="1748700" cy="750300"/>
          </a:xfrm>
          <a:prstGeom prst="roundRect">
            <a:avLst>
              <a:gd name="adj" fmla="val 5284"/>
            </a:avLst>
          </a:prstGeom>
          <a:solidFill>
            <a:schemeClr val="accent1"/>
          </a:solidFill>
          <a:ln w="38100" cap="flat" cmpd="sng">
            <a:solidFill>
              <a:srgbClr val="FFFFFF"/>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FFFFFF"/>
                </a:solidFill>
                <a:latin typeface="Calibri"/>
                <a:ea typeface="Calibri"/>
                <a:cs typeface="Calibri"/>
                <a:sym typeface="Calibri"/>
              </a:rPr>
              <a:t>socle*</a:t>
            </a:r>
            <a:endParaRPr sz="1900" b="0" i="0" u="none" strike="noStrike" cap="none">
              <a:solidFill>
                <a:srgbClr val="000000"/>
              </a:solidFill>
              <a:latin typeface="Calibri"/>
              <a:ea typeface="Calibri"/>
              <a:cs typeface="Calibri"/>
              <a:sym typeface="Calibri"/>
            </a:endParaRPr>
          </a:p>
        </p:txBody>
      </p:sp>
      <p:sp>
        <p:nvSpPr>
          <p:cNvPr id="259" name="Google Shape;259;g355a3673ea2_0_278"/>
          <p:cNvSpPr/>
          <p:nvPr/>
        </p:nvSpPr>
        <p:spPr>
          <a:xfrm>
            <a:off x="7445949" y="1724200"/>
            <a:ext cx="3081300" cy="750300"/>
          </a:xfrm>
          <a:prstGeom prst="roundRect">
            <a:avLst>
              <a:gd name="adj" fmla="val 5284"/>
            </a:avLst>
          </a:prstGeom>
          <a:solidFill>
            <a:srgbClr val="ED7437"/>
          </a:solidFill>
          <a:ln w="38100" cap="flat" cmpd="sng">
            <a:solidFill>
              <a:srgbClr val="FFFFFF"/>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FFFFFF"/>
                </a:solidFill>
                <a:latin typeface="Calibri"/>
                <a:ea typeface="Calibri"/>
                <a:cs typeface="Calibri"/>
                <a:sym typeface="Calibri"/>
              </a:rPr>
              <a:t>brique(s) thématique (s) </a:t>
            </a:r>
            <a:endParaRPr sz="1500" b="0" i="0" u="none" strike="noStrike" cap="none">
              <a:solidFill>
                <a:srgbClr val="000000"/>
              </a:solidFill>
              <a:latin typeface="Arial"/>
              <a:ea typeface="Arial"/>
              <a:cs typeface="Arial"/>
              <a:sym typeface="Arial"/>
            </a:endParaRPr>
          </a:p>
        </p:txBody>
      </p:sp>
      <p:sp>
        <p:nvSpPr>
          <p:cNvPr id="260" name="Google Shape;260;g355a3673ea2_0_278"/>
          <p:cNvSpPr/>
          <p:nvPr/>
        </p:nvSpPr>
        <p:spPr>
          <a:xfrm>
            <a:off x="7445800" y="2660600"/>
            <a:ext cx="2976900" cy="2901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ALD</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61" name="Google Shape;261;g355a3673ea2_0_278"/>
          <p:cNvSpPr/>
          <p:nvPr/>
        </p:nvSpPr>
        <p:spPr>
          <a:xfrm>
            <a:off x="7445800" y="3029975"/>
            <a:ext cx="2976900" cy="2877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vulnérabilité sociale</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62" name="Google Shape;262;g355a3673ea2_0_278"/>
          <p:cNvSpPr/>
          <p:nvPr/>
        </p:nvSpPr>
        <p:spPr>
          <a:xfrm>
            <a:off x="7445950" y="3394650"/>
            <a:ext cx="2976900" cy="2877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santé mentale  </a:t>
            </a:r>
            <a:endParaRPr sz="1500" b="0" i="1" u="sng" strike="noStrike" cap="none">
              <a:solidFill>
                <a:srgbClr val="000000"/>
              </a:solidFill>
              <a:latin typeface="Arial"/>
              <a:ea typeface="Arial"/>
              <a:cs typeface="Arial"/>
              <a:sym typeface="Arial"/>
            </a:endParaRPr>
          </a:p>
        </p:txBody>
      </p:sp>
      <p:sp>
        <p:nvSpPr>
          <p:cNvPr id="263" name="Google Shape;263;g355a3673ea2_0_278"/>
          <p:cNvSpPr/>
          <p:nvPr/>
        </p:nvSpPr>
        <p:spPr>
          <a:xfrm>
            <a:off x="7446025" y="4071125"/>
            <a:ext cx="2976900" cy="3084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situation de handicap </a:t>
            </a:r>
            <a:endParaRPr sz="1500" b="0" i="1" u="sng" strike="noStrike" cap="none">
              <a:solidFill>
                <a:srgbClr val="000000"/>
              </a:solidFill>
              <a:latin typeface="Arial"/>
              <a:ea typeface="Arial"/>
              <a:cs typeface="Arial"/>
              <a:sym typeface="Arial"/>
            </a:endParaRPr>
          </a:p>
        </p:txBody>
      </p:sp>
      <p:sp>
        <p:nvSpPr>
          <p:cNvPr id="264" name="Google Shape;264;g355a3673ea2_0_278"/>
          <p:cNvSpPr/>
          <p:nvPr/>
        </p:nvSpPr>
        <p:spPr>
          <a:xfrm>
            <a:off x="7446025" y="3718750"/>
            <a:ext cx="2976900" cy="2985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haut risque CV  </a:t>
            </a:r>
            <a:endParaRPr sz="1500" b="0" i="1" u="sng" strike="noStrike" cap="none">
              <a:solidFill>
                <a:srgbClr val="000000"/>
              </a:solidFill>
              <a:latin typeface="Arial"/>
              <a:ea typeface="Arial"/>
              <a:cs typeface="Arial"/>
              <a:sym typeface="Arial"/>
            </a:endParaRPr>
          </a:p>
        </p:txBody>
      </p:sp>
      <p:sp>
        <p:nvSpPr>
          <p:cNvPr id="265" name="Google Shape;265;g355a3673ea2_0_278"/>
          <p:cNvSpPr/>
          <p:nvPr/>
        </p:nvSpPr>
        <p:spPr>
          <a:xfrm>
            <a:off x="641131" y="1724477"/>
            <a:ext cx="2294100" cy="750300"/>
          </a:xfrm>
          <a:prstGeom prst="roundRect">
            <a:avLst>
              <a:gd name="adj" fmla="val 5284"/>
            </a:avLst>
          </a:prstGeom>
          <a:solidFill>
            <a:schemeClr val="accent1"/>
          </a:solidFill>
          <a:ln w="38100" cap="flat" cmpd="sng">
            <a:solidFill>
              <a:srgbClr val="FFFFFF"/>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FFFFFF"/>
                </a:solidFill>
                <a:latin typeface="Calibri"/>
                <a:ea typeface="Calibri"/>
                <a:cs typeface="Calibri"/>
                <a:sym typeface="Calibri"/>
              </a:rPr>
              <a:t>forfait mensuel </a:t>
            </a:r>
            <a:br>
              <a:rPr lang="fr-FR" sz="1600" b="0" i="0" u="none" strike="noStrike" cap="none">
                <a:solidFill>
                  <a:srgbClr val="FFFFFF"/>
                </a:solidFill>
                <a:latin typeface="Calibri"/>
                <a:ea typeface="Calibri"/>
                <a:cs typeface="Calibri"/>
                <a:sym typeface="Calibri"/>
              </a:rPr>
            </a:br>
            <a:r>
              <a:rPr lang="fr-FR" sz="1600" b="0" i="0" u="none" strike="noStrike" cap="none">
                <a:solidFill>
                  <a:srgbClr val="FFFFFF"/>
                </a:solidFill>
                <a:latin typeface="Calibri"/>
                <a:ea typeface="Calibri"/>
                <a:cs typeface="Calibri"/>
                <a:sym typeface="Calibri"/>
              </a:rPr>
              <a:t>patient   </a:t>
            </a:r>
            <a:endParaRPr sz="1500" b="0" i="0" u="none" strike="noStrike" cap="none">
              <a:solidFill>
                <a:srgbClr val="000000"/>
              </a:solidFill>
              <a:latin typeface="Arial"/>
              <a:ea typeface="Arial"/>
              <a:cs typeface="Arial"/>
              <a:sym typeface="Arial"/>
            </a:endParaRPr>
          </a:p>
        </p:txBody>
      </p:sp>
      <p:sp>
        <p:nvSpPr>
          <p:cNvPr id="266" name="Google Shape;266;g355a3673ea2_0_278"/>
          <p:cNvSpPr/>
          <p:nvPr/>
        </p:nvSpPr>
        <p:spPr>
          <a:xfrm>
            <a:off x="4246325" y="2869025"/>
            <a:ext cx="1748700" cy="290100"/>
          </a:xfrm>
          <a:prstGeom prst="roundRect">
            <a:avLst>
              <a:gd name="adj" fmla="val 50000"/>
            </a:avLst>
          </a:prstGeom>
          <a:solidFill>
            <a:srgbClr val="ECF4F9"/>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nourrisson </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67" name="Google Shape;267;g355a3673ea2_0_278"/>
          <p:cNvSpPr/>
          <p:nvPr/>
        </p:nvSpPr>
        <p:spPr>
          <a:xfrm>
            <a:off x="4238925" y="3574175"/>
            <a:ext cx="1748700" cy="287700"/>
          </a:xfrm>
          <a:prstGeom prst="roundRect">
            <a:avLst>
              <a:gd name="adj" fmla="val 50000"/>
            </a:avLst>
          </a:prstGeom>
          <a:solidFill>
            <a:srgbClr val="ECF4F9"/>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personne âgée </a:t>
            </a:r>
            <a:endParaRPr sz="1500" b="0" i="1" u="sng" strike="noStrike" cap="none">
              <a:solidFill>
                <a:srgbClr val="000000"/>
              </a:solidFill>
              <a:latin typeface="Arial"/>
              <a:ea typeface="Arial"/>
              <a:cs typeface="Arial"/>
              <a:sym typeface="Arial"/>
            </a:endParaRPr>
          </a:p>
        </p:txBody>
      </p:sp>
      <p:sp>
        <p:nvSpPr>
          <p:cNvPr id="268" name="Google Shape;268;g355a3673ea2_0_278"/>
          <p:cNvSpPr/>
          <p:nvPr/>
        </p:nvSpPr>
        <p:spPr>
          <a:xfrm>
            <a:off x="4246325" y="3221600"/>
            <a:ext cx="1748700" cy="290100"/>
          </a:xfrm>
          <a:prstGeom prst="roundRect">
            <a:avLst>
              <a:gd name="adj" fmla="val 50000"/>
            </a:avLst>
          </a:prstGeom>
          <a:solidFill>
            <a:srgbClr val="ECF4F9"/>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jeune enfant  </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69" name="Google Shape;269;g355a3673ea2_0_278"/>
          <p:cNvSpPr/>
          <p:nvPr/>
        </p:nvSpPr>
        <p:spPr>
          <a:xfrm>
            <a:off x="7445950" y="5413600"/>
            <a:ext cx="2976900" cy="4929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santé de la femme </a:t>
            </a:r>
            <a:endParaRPr sz="1500" b="0" i="1" u="sng" strike="noStrike" cap="none">
              <a:solidFill>
                <a:srgbClr val="000000"/>
              </a:solidFill>
              <a:latin typeface="Arial"/>
              <a:ea typeface="Arial"/>
              <a:cs typeface="Arial"/>
              <a:sym typeface="Arial"/>
            </a:endParaRPr>
          </a:p>
        </p:txBody>
      </p:sp>
      <p:sp>
        <p:nvSpPr>
          <p:cNvPr id="270" name="Google Shape;270;g355a3673ea2_0_278"/>
          <p:cNvSpPr/>
          <p:nvPr/>
        </p:nvSpPr>
        <p:spPr>
          <a:xfrm>
            <a:off x="7445950" y="4487050"/>
            <a:ext cx="2976900" cy="287700"/>
          </a:xfrm>
          <a:prstGeom prst="roundRect">
            <a:avLst>
              <a:gd name="adj" fmla="val 50000"/>
            </a:avLst>
          </a:prstGeom>
          <a:solidFill>
            <a:srgbClr val="F6CDA0">
              <a:alpha val="61176"/>
            </a:srgbClr>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alibri"/>
                <a:ea typeface="Calibri"/>
                <a:cs typeface="Calibri"/>
                <a:sym typeface="Calibri"/>
              </a:rPr>
              <a:t>perte d’autonomie à domicile </a:t>
            </a:r>
            <a:r>
              <a:rPr lang="fr-FR" sz="1600" b="0" i="1" u="sng" strike="noStrike" cap="none">
                <a:solidFill>
                  <a:srgbClr val="000000"/>
                </a:solidFill>
                <a:latin typeface="Calibri"/>
                <a:ea typeface="Calibri"/>
                <a:cs typeface="Calibri"/>
                <a:sym typeface="Calibri"/>
              </a:rPr>
              <a:t>   </a:t>
            </a:r>
            <a:endParaRPr sz="1500" b="0" i="1" u="sng" strike="noStrike" cap="none">
              <a:solidFill>
                <a:srgbClr val="000000"/>
              </a:solidFill>
              <a:latin typeface="Arial"/>
              <a:ea typeface="Arial"/>
              <a:cs typeface="Arial"/>
              <a:sym typeface="Arial"/>
            </a:endParaRPr>
          </a:p>
        </p:txBody>
      </p:sp>
      <p:sp>
        <p:nvSpPr>
          <p:cNvPr id="271" name="Google Shape;271;g355a3673ea2_0_278"/>
          <p:cNvSpPr txBox="1"/>
          <p:nvPr/>
        </p:nvSpPr>
        <p:spPr>
          <a:xfrm>
            <a:off x="640006" y="2950857"/>
            <a:ext cx="22941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595959"/>
              </a:buClr>
              <a:buSzPts val="1500"/>
              <a:buFont typeface="Calibri"/>
              <a:buNone/>
            </a:pPr>
            <a:r>
              <a:rPr lang="fr-FR" sz="1500" b="1" i="0" u="none" strike="noStrike" cap="none">
                <a:solidFill>
                  <a:srgbClr val="595959"/>
                </a:solidFill>
                <a:latin typeface="Calibri"/>
                <a:ea typeface="Calibri"/>
                <a:cs typeface="Calibri"/>
                <a:sym typeface="Calibri"/>
              </a:rPr>
              <a:t>montant plafonné </a:t>
            </a:r>
            <a:br>
              <a:rPr lang="fr-FR" sz="1500" b="1" i="0" u="none" strike="noStrike" cap="none">
                <a:solidFill>
                  <a:srgbClr val="595959"/>
                </a:solidFill>
                <a:latin typeface="Calibri"/>
                <a:ea typeface="Calibri"/>
                <a:cs typeface="Calibri"/>
                <a:sym typeface="Calibri"/>
              </a:rPr>
            </a:br>
            <a:r>
              <a:rPr lang="fr-FR" sz="1500" b="0" i="1" u="none" strike="noStrike" cap="none">
                <a:solidFill>
                  <a:srgbClr val="595959"/>
                </a:solidFill>
                <a:latin typeface="Calibri"/>
                <a:ea typeface="Calibri"/>
                <a:cs typeface="Calibri"/>
                <a:sym typeface="Calibri"/>
              </a:rPr>
              <a:t>(hors perte d’autonomie à domicile) </a:t>
            </a:r>
            <a:endParaRPr sz="1500" b="0" i="1" u="none" strike="noStrike" cap="none">
              <a:solidFill>
                <a:srgbClr val="595959"/>
              </a:solidFill>
              <a:latin typeface="Calibri"/>
              <a:ea typeface="Calibri"/>
              <a:cs typeface="Calibri"/>
              <a:sym typeface="Calibri"/>
            </a:endParaRPr>
          </a:p>
        </p:txBody>
      </p:sp>
      <p:sp>
        <p:nvSpPr>
          <p:cNvPr id="272" name="Google Shape;272;g355a3673ea2_0_278"/>
          <p:cNvSpPr txBox="1"/>
          <p:nvPr/>
        </p:nvSpPr>
        <p:spPr>
          <a:xfrm>
            <a:off x="6410748" y="1949831"/>
            <a:ext cx="500700" cy="384900"/>
          </a:xfrm>
          <a:prstGeom prst="rect">
            <a:avLst/>
          </a:prstGeom>
          <a:noFill/>
          <a:ln>
            <a:noFill/>
          </a:ln>
        </p:spPr>
        <p:txBody>
          <a:bodyPr spcFirstLastPara="1" wrap="square" lIns="91425" tIns="45700" rIns="91425" bIns="45700" anchor="t" anchorCtr="0">
            <a:spAutoFit/>
          </a:bodyPr>
          <a:lstStyle/>
          <a:p>
            <a:pPr marL="10160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Calibri"/>
                <a:ea typeface="Calibri"/>
                <a:cs typeface="Calibri"/>
                <a:sym typeface="Calibri"/>
              </a:rPr>
              <a:t>+ </a:t>
            </a:r>
            <a:endParaRPr sz="1900" b="1" i="0" u="none" strike="noStrike" cap="none">
              <a:solidFill>
                <a:srgbClr val="000000"/>
              </a:solidFill>
              <a:latin typeface="Arial"/>
              <a:ea typeface="Arial"/>
              <a:cs typeface="Arial"/>
              <a:sym typeface="Arial"/>
            </a:endParaRPr>
          </a:p>
        </p:txBody>
      </p:sp>
      <p:sp>
        <p:nvSpPr>
          <p:cNvPr id="273" name="Google Shape;273;g355a3673ea2_0_278"/>
          <p:cNvSpPr txBox="1"/>
          <p:nvPr/>
        </p:nvSpPr>
        <p:spPr>
          <a:xfrm>
            <a:off x="3348254" y="1873631"/>
            <a:ext cx="440700" cy="384900"/>
          </a:xfrm>
          <a:prstGeom prst="rect">
            <a:avLst/>
          </a:prstGeom>
          <a:noFill/>
          <a:ln>
            <a:noFill/>
          </a:ln>
        </p:spPr>
        <p:txBody>
          <a:bodyPr spcFirstLastPara="1" wrap="square" lIns="91425" tIns="45700" rIns="91425" bIns="45700" anchor="t" anchorCtr="0">
            <a:spAutoFit/>
          </a:bodyPr>
          <a:lstStyle/>
          <a:p>
            <a:pPr marL="10160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Calibri"/>
                <a:ea typeface="Calibri"/>
                <a:cs typeface="Calibri"/>
                <a:sym typeface="Calibri"/>
              </a:rPr>
              <a:t>= </a:t>
            </a:r>
            <a:endParaRPr sz="1900" b="1" i="0" u="none" strike="noStrike" cap="none">
              <a:solidFill>
                <a:srgbClr val="000000"/>
              </a:solidFill>
              <a:latin typeface="Arial"/>
              <a:ea typeface="Arial"/>
              <a:cs typeface="Arial"/>
              <a:sym typeface="Arial"/>
            </a:endParaRPr>
          </a:p>
        </p:txBody>
      </p:sp>
      <p:pic>
        <p:nvPicPr>
          <p:cNvPr id="274" name="Google Shape;274;g355a3673ea2_0_278"/>
          <p:cNvPicPr preferRelativeResize="0"/>
          <p:nvPr/>
        </p:nvPicPr>
        <p:blipFill rotWithShape="1">
          <a:blip r:embed="rId3">
            <a:alphaModFix/>
          </a:blip>
          <a:srcRect t="3128"/>
          <a:stretch/>
        </p:blipFill>
        <p:spPr>
          <a:xfrm>
            <a:off x="324567" y="1623355"/>
            <a:ext cx="11542871" cy="5066479"/>
          </a:xfrm>
          <a:prstGeom prst="rect">
            <a:avLst/>
          </a:prstGeom>
          <a:noFill/>
          <a:ln>
            <a:noFill/>
          </a:ln>
          <a:effectLst>
            <a:outerShdw blurRad="57150" dist="19050" dir="5400000" algn="bl" rotWithShape="0">
              <a:srgbClr val="000000">
                <a:alpha val="49803"/>
              </a:srgbClr>
            </a:outerShdw>
          </a:effectLst>
        </p:spPr>
      </p:pic>
      <p:sp>
        <p:nvSpPr>
          <p:cNvPr id="275" name="Google Shape;275;g355a3673ea2_0_278"/>
          <p:cNvSpPr txBox="1"/>
          <p:nvPr/>
        </p:nvSpPr>
        <p:spPr>
          <a:xfrm>
            <a:off x="696001" y="999700"/>
            <a:ext cx="9651000" cy="1322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accent1"/>
                </a:solidFill>
                <a:latin typeface="Urbanist"/>
                <a:ea typeface="Urbanist"/>
                <a:cs typeface="Urbanist"/>
                <a:sym typeface="Urbanist"/>
              </a:rPr>
              <a:t>article 51 : Médecin Traitant Renforcé</a:t>
            </a:r>
            <a:endParaRPr sz="2400" b="0" i="0" u="none" strike="noStrike" cap="none">
              <a:solidFill>
                <a:schemeClr val="accent1"/>
              </a:solidFill>
              <a:latin typeface="Urbanist"/>
              <a:ea typeface="Urbanist"/>
              <a:cs typeface="Urbanist"/>
              <a:sym typeface="Urbani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g35790b8a36c_0_0" title="MTR  ce qui ressort du rapport d’évaluation.png"/>
          <p:cNvPicPr preferRelativeResize="0"/>
          <p:nvPr/>
        </p:nvPicPr>
        <p:blipFill rotWithShape="1">
          <a:blip r:embed="rId3">
            <a:alphaModFix/>
          </a:blip>
          <a:srcRect l="5959" t="5513" r="7542" b="22408"/>
          <a:stretch/>
        </p:blipFill>
        <p:spPr>
          <a:xfrm>
            <a:off x="500375" y="981550"/>
            <a:ext cx="10210150" cy="5493001"/>
          </a:xfrm>
          <a:prstGeom prst="rect">
            <a:avLst/>
          </a:prstGeom>
          <a:noFill/>
          <a:ln>
            <a:noFill/>
          </a:ln>
        </p:spPr>
      </p:pic>
      <p:sp>
        <p:nvSpPr>
          <p:cNvPr id="282" name="Google Shape;282;g35790b8a36c_0_0"/>
          <p:cNvSpPr txBox="1">
            <a:spLocks noGrp="1"/>
          </p:cNvSpPr>
          <p:nvPr>
            <p:ph type="title"/>
          </p:nvPr>
        </p:nvSpPr>
        <p:spPr>
          <a:xfrm>
            <a:off x="696000" y="504000"/>
            <a:ext cx="108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fr-FR" b="0"/>
              <a:t>nos résultats sur l’expérimentation MTR (article 51)</a:t>
            </a:r>
            <a:endParaRPr b="0"/>
          </a:p>
        </p:txBody>
      </p:sp>
      <p:sp>
        <p:nvSpPr>
          <p:cNvPr id="283" name="Google Shape;283;g35790b8a36c_0_0"/>
          <p:cNvSpPr/>
          <p:nvPr/>
        </p:nvSpPr>
        <p:spPr>
          <a:xfrm>
            <a:off x="1076675" y="2086125"/>
            <a:ext cx="2977500" cy="192000"/>
          </a:xfrm>
          <a:prstGeom prst="roundRect">
            <a:avLst>
              <a:gd name="adj" fmla="val 29188"/>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4" name="Google Shape;284;g35790b8a36c_0_0"/>
          <p:cNvSpPr/>
          <p:nvPr/>
        </p:nvSpPr>
        <p:spPr>
          <a:xfrm>
            <a:off x="1008175" y="3784950"/>
            <a:ext cx="3045900" cy="192000"/>
          </a:xfrm>
          <a:prstGeom prst="roundRect">
            <a:avLst>
              <a:gd name="adj" fmla="val 29188"/>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g35790b8a36c_0_0"/>
          <p:cNvSpPr/>
          <p:nvPr/>
        </p:nvSpPr>
        <p:spPr>
          <a:xfrm>
            <a:off x="1133075" y="5397325"/>
            <a:ext cx="3045900" cy="192000"/>
          </a:xfrm>
          <a:prstGeom prst="roundRect">
            <a:avLst>
              <a:gd name="adj" fmla="val 29188"/>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55a3673ea2_0_303"/>
          <p:cNvSpPr txBox="1">
            <a:spLocks noGrp="1"/>
          </p:cNvSpPr>
          <p:nvPr>
            <p:ph type="title"/>
          </p:nvPr>
        </p:nvSpPr>
        <p:spPr>
          <a:xfrm>
            <a:off x="675681" y="203575"/>
            <a:ext cx="4946400" cy="10179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chemeClr val="dk1"/>
              </a:buClr>
              <a:buSzPts val="1500"/>
              <a:buFont typeface="Arial"/>
              <a:buNone/>
            </a:pPr>
            <a:r>
              <a:rPr lang="fr-FR" sz="2400" b="1">
                <a:solidFill>
                  <a:srgbClr val="2E3578"/>
                </a:solidFill>
                <a:latin typeface="Urbanist"/>
                <a:ea typeface="Urbanist"/>
                <a:cs typeface="Urbanist"/>
                <a:sym typeface="Urbanist"/>
              </a:rPr>
              <a:t>recherche en soins primaires</a:t>
            </a:r>
            <a:endParaRPr sz="2400" b="1">
              <a:solidFill>
                <a:srgbClr val="2E3578"/>
              </a:solidFill>
              <a:latin typeface="Urbanist"/>
              <a:ea typeface="Urbanist"/>
              <a:cs typeface="Urbanist"/>
              <a:sym typeface="Urbanist"/>
            </a:endParaRPr>
          </a:p>
        </p:txBody>
      </p:sp>
      <p:sp>
        <p:nvSpPr>
          <p:cNvPr id="291" name="Google Shape;291;g355a3673ea2_0_303"/>
          <p:cNvSpPr txBox="1"/>
          <p:nvPr/>
        </p:nvSpPr>
        <p:spPr>
          <a:xfrm>
            <a:off x="752551" y="1296200"/>
            <a:ext cx="9651000" cy="1322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accent1"/>
                </a:solidFill>
                <a:latin typeface="Urbanist"/>
                <a:ea typeface="Urbanist"/>
                <a:cs typeface="Urbanist"/>
                <a:sym typeface="Urbanist"/>
              </a:rPr>
              <a:t>Tiers lieu d’expérimentation en soins primaire </a:t>
            </a:r>
            <a:endParaRPr sz="2400" b="0" i="0" u="none" strike="noStrike" cap="none">
              <a:solidFill>
                <a:schemeClr val="accent1"/>
              </a:solidFill>
              <a:latin typeface="Urbanist"/>
              <a:ea typeface="Urbanist"/>
              <a:cs typeface="Urbanist"/>
              <a:sym typeface="Urbanist"/>
            </a:endParaRPr>
          </a:p>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accent1"/>
                </a:solidFill>
                <a:latin typeface="Urbanist"/>
                <a:ea typeface="Urbanist"/>
                <a:cs typeface="Urbanist"/>
                <a:sym typeface="Urbanist"/>
              </a:rPr>
              <a:t>équipe MOODS (Centre d’Epidémiologie et Santé des Populations)</a:t>
            </a:r>
            <a:endParaRPr sz="2400" b="0" i="0" u="none" strike="noStrike" cap="none">
              <a:solidFill>
                <a:schemeClr val="accent1"/>
              </a:solidFill>
              <a:latin typeface="Urbanist"/>
              <a:ea typeface="Urbanist"/>
              <a:cs typeface="Urbanist"/>
              <a:sym typeface="Urbanist"/>
            </a:endParaRPr>
          </a:p>
        </p:txBody>
      </p:sp>
      <p:pic>
        <p:nvPicPr>
          <p:cNvPr id="292" name="Google Shape;292;g355a3673ea2_0_303"/>
          <p:cNvPicPr preferRelativeResize="0"/>
          <p:nvPr/>
        </p:nvPicPr>
        <p:blipFill rotWithShape="1">
          <a:blip r:embed="rId3">
            <a:alphaModFix/>
          </a:blip>
          <a:srcRect l="65578" t="14482" r="996" b="3138"/>
          <a:stretch/>
        </p:blipFill>
        <p:spPr>
          <a:xfrm>
            <a:off x="7741400" y="2870533"/>
            <a:ext cx="3831096" cy="3107234"/>
          </a:xfrm>
          <a:prstGeom prst="rect">
            <a:avLst/>
          </a:prstGeom>
          <a:noFill/>
          <a:ln>
            <a:noFill/>
          </a:ln>
        </p:spPr>
      </p:pic>
      <p:pic>
        <p:nvPicPr>
          <p:cNvPr id="293" name="Google Shape;293;g355a3673ea2_0_303"/>
          <p:cNvPicPr preferRelativeResize="0"/>
          <p:nvPr/>
        </p:nvPicPr>
        <p:blipFill rotWithShape="1">
          <a:blip r:embed="rId4">
            <a:alphaModFix/>
          </a:blip>
          <a:srcRect/>
          <a:stretch/>
        </p:blipFill>
        <p:spPr>
          <a:xfrm>
            <a:off x="247867" y="3149600"/>
            <a:ext cx="7335001" cy="28281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55a3673ea2_0_310"/>
          <p:cNvSpPr/>
          <p:nvPr/>
        </p:nvSpPr>
        <p:spPr>
          <a:xfrm>
            <a:off x="764050" y="1603113"/>
            <a:ext cx="10565100" cy="2128200"/>
          </a:xfrm>
          <a:prstGeom prst="roundRect">
            <a:avLst>
              <a:gd name="adj" fmla="val 5210"/>
            </a:avLst>
          </a:prstGeom>
          <a:noFill/>
          <a:ln w="76200" cap="flat" cmpd="sng">
            <a:solidFill>
              <a:srgbClr val="FBE3D7"/>
            </a:solidFill>
            <a:prstDash val="solid"/>
            <a:round/>
            <a:headEnd type="none" w="sm" len="sm"/>
            <a:tailEnd type="none" w="sm" len="sm"/>
          </a:ln>
        </p:spPr>
        <p:txBody>
          <a:bodyPr spcFirstLastPara="1" wrap="square" lIns="216000" tIns="792000" rIns="216000"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355a3673ea2_0_310"/>
          <p:cNvSpPr/>
          <p:nvPr/>
        </p:nvSpPr>
        <p:spPr>
          <a:xfrm>
            <a:off x="696000" y="4292550"/>
            <a:ext cx="10565100" cy="2128200"/>
          </a:xfrm>
          <a:prstGeom prst="roundRect">
            <a:avLst>
              <a:gd name="adj" fmla="val 5210"/>
            </a:avLst>
          </a:prstGeom>
          <a:noFill/>
          <a:ln w="76200" cap="flat" cmpd="sng">
            <a:solidFill>
              <a:srgbClr val="C2E2F2"/>
            </a:solidFill>
            <a:prstDash val="solid"/>
            <a:round/>
            <a:headEnd type="none" w="sm" len="sm"/>
            <a:tailEnd type="none" w="sm" len="sm"/>
          </a:ln>
        </p:spPr>
        <p:txBody>
          <a:bodyPr spcFirstLastPara="1" wrap="square" lIns="216000" tIns="792000" rIns="216000"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355a3673ea2_0_310"/>
          <p:cNvSpPr txBox="1">
            <a:spLocks noGrp="1"/>
          </p:cNvSpPr>
          <p:nvPr>
            <p:ph type="title"/>
          </p:nvPr>
        </p:nvSpPr>
        <p:spPr>
          <a:xfrm>
            <a:off x="543975" y="344975"/>
            <a:ext cx="9363000" cy="8703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sz="2400" b="1">
                <a:solidFill>
                  <a:srgbClr val="2E3578"/>
                </a:solidFill>
                <a:latin typeface="Urbanist"/>
                <a:ea typeface="Urbanist"/>
                <a:cs typeface="Urbanist"/>
                <a:sym typeface="Urbanist"/>
              </a:rPr>
              <a:t>intégration et interopérabilité</a:t>
            </a:r>
            <a:endParaRPr sz="2400" b="1">
              <a:solidFill>
                <a:srgbClr val="2E3578"/>
              </a:solidFill>
              <a:latin typeface="Urbanist"/>
              <a:ea typeface="Urbanist"/>
              <a:cs typeface="Urbanist"/>
              <a:sym typeface="Urbanist"/>
            </a:endParaRPr>
          </a:p>
        </p:txBody>
      </p:sp>
      <p:pic>
        <p:nvPicPr>
          <p:cNvPr id="301" name="Google Shape;301;g355a3673ea2_0_310"/>
          <p:cNvPicPr preferRelativeResize="0"/>
          <p:nvPr/>
        </p:nvPicPr>
        <p:blipFill rotWithShape="1">
          <a:blip r:embed="rId3">
            <a:alphaModFix/>
          </a:blip>
          <a:srcRect/>
          <a:stretch/>
        </p:blipFill>
        <p:spPr>
          <a:xfrm>
            <a:off x="8816028" y="4681635"/>
            <a:ext cx="1187426" cy="1350027"/>
          </a:xfrm>
          <a:prstGeom prst="rect">
            <a:avLst/>
          </a:prstGeom>
          <a:noFill/>
          <a:ln>
            <a:noFill/>
          </a:ln>
        </p:spPr>
      </p:pic>
      <p:pic>
        <p:nvPicPr>
          <p:cNvPr id="302" name="Google Shape;302;g355a3673ea2_0_310"/>
          <p:cNvPicPr preferRelativeResize="0"/>
          <p:nvPr/>
        </p:nvPicPr>
        <p:blipFill rotWithShape="1">
          <a:blip r:embed="rId4">
            <a:alphaModFix/>
          </a:blip>
          <a:srcRect/>
          <a:stretch/>
        </p:blipFill>
        <p:spPr>
          <a:xfrm>
            <a:off x="5710663" y="4898575"/>
            <a:ext cx="2061275" cy="916150"/>
          </a:xfrm>
          <a:prstGeom prst="rect">
            <a:avLst/>
          </a:prstGeom>
          <a:noFill/>
          <a:ln>
            <a:noFill/>
          </a:ln>
        </p:spPr>
      </p:pic>
      <p:pic>
        <p:nvPicPr>
          <p:cNvPr id="303" name="Google Shape;303;g355a3673ea2_0_310"/>
          <p:cNvPicPr preferRelativeResize="0"/>
          <p:nvPr/>
        </p:nvPicPr>
        <p:blipFill rotWithShape="1">
          <a:blip r:embed="rId5">
            <a:alphaModFix/>
          </a:blip>
          <a:srcRect t="14006" b="17500"/>
          <a:stretch/>
        </p:blipFill>
        <p:spPr>
          <a:xfrm>
            <a:off x="1005400" y="1926600"/>
            <a:ext cx="3367800" cy="1409350"/>
          </a:xfrm>
          <a:prstGeom prst="rect">
            <a:avLst/>
          </a:prstGeom>
          <a:noFill/>
          <a:ln>
            <a:noFill/>
          </a:ln>
        </p:spPr>
      </p:pic>
      <p:pic>
        <p:nvPicPr>
          <p:cNvPr id="304" name="Google Shape;304;g355a3673ea2_0_310"/>
          <p:cNvPicPr preferRelativeResize="0"/>
          <p:nvPr/>
        </p:nvPicPr>
        <p:blipFill rotWithShape="1">
          <a:blip r:embed="rId6">
            <a:alphaModFix/>
          </a:blip>
          <a:srcRect/>
          <a:stretch/>
        </p:blipFill>
        <p:spPr>
          <a:xfrm>
            <a:off x="4204536" y="1878523"/>
            <a:ext cx="3782942" cy="1577425"/>
          </a:xfrm>
          <a:prstGeom prst="rect">
            <a:avLst/>
          </a:prstGeom>
          <a:noFill/>
          <a:ln>
            <a:noFill/>
          </a:ln>
        </p:spPr>
      </p:pic>
      <p:sp>
        <p:nvSpPr>
          <p:cNvPr id="305" name="Google Shape;305;g355a3673ea2_0_310"/>
          <p:cNvSpPr txBox="1"/>
          <p:nvPr/>
        </p:nvSpPr>
        <p:spPr>
          <a:xfrm>
            <a:off x="8562250" y="1941200"/>
            <a:ext cx="2472000" cy="1409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a:solidFill>
                  <a:srgbClr val="ED7437"/>
                </a:solidFill>
                <a:latin typeface="Arial"/>
                <a:ea typeface="Arial"/>
                <a:cs typeface="Arial"/>
                <a:sym typeface="Arial"/>
              </a:rPr>
              <a:t>plateforme de données de santé</a:t>
            </a:r>
            <a:endParaRPr sz="2700" b="1" i="0" u="none" strike="noStrike" cap="none">
              <a:solidFill>
                <a:srgbClr val="ED7437"/>
              </a:solidFill>
              <a:latin typeface="Arial"/>
              <a:ea typeface="Arial"/>
              <a:cs typeface="Arial"/>
              <a:sym typeface="Arial"/>
            </a:endParaRPr>
          </a:p>
        </p:txBody>
      </p:sp>
      <p:sp>
        <p:nvSpPr>
          <p:cNvPr id="306" name="Google Shape;306;g355a3673ea2_0_310"/>
          <p:cNvSpPr txBox="1"/>
          <p:nvPr/>
        </p:nvSpPr>
        <p:spPr>
          <a:xfrm>
            <a:off x="1502875" y="4622275"/>
            <a:ext cx="2472000" cy="1409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a:solidFill>
                  <a:srgbClr val="2684B3"/>
                </a:solidFill>
                <a:latin typeface="Arial"/>
                <a:ea typeface="Arial"/>
                <a:cs typeface="Arial"/>
                <a:sym typeface="Arial"/>
              </a:rPr>
              <a:t>base de données de santé</a:t>
            </a:r>
            <a:endParaRPr sz="2700" b="1" i="0" u="none" strike="noStrike" cap="none">
              <a:solidFill>
                <a:srgbClr val="2684B3"/>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pic>
        <p:nvPicPr>
          <p:cNvPr id="49" name="Google Shape;49;g30512357f3f_0_0"/>
          <p:cNvPicPr preferRelativeResize="0"/>
          <p:nvPr/>
        </p:nvPicPr>
        <p:blipFill rotWithShape="1">
          <a:blip r:embed="rId3">
            <a:alphaModFix/>
          </a:blip>
          <a:srcRect/>
          <a:stretch/>
        </p:blipFill>
        <p:spPr>
          <a:xfrm>
            <a:off x="1012488" y="589050"/>
            <a:ext cx="10167021" cy="5679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355a3673ea2_0_374"/>
          <p:cNvSpPr txBox="1"/>
          <p:nvPr/>
        </p:nvSpPr>
        <p:spPr>
          <a:xfrm>
            <a:off x="696000" y="2357807"/>
            <a:ext cx="5220000" cy="11082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accent2"/>
                </a:solidFill>
                <a:latin typeface="Urbanist"/>
                <a:ea typeface="Urbanist"/>
                <a:cs typeface="Urbanist"/>
                <a:sym typeface="Urbanist"/>
              </a:rPr>
              <a:t>3. limites actuelles des données CNAM / SNDS</a:t>
            </a:r>
            <a:endParaRPr sz="3600" b="0" i="0" u="none" strike="noStrike" cap="none">
              <a:solidFill>
                <a:schemeClr val="accent2"/>
              </a:solidFill>
              <a:latin typeface="Urbanist"/>
              <a:ea typeface="Urbanist"/>
              <a:cs typeface="Urbanist"/>
              <a:sym typeface="Urbani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355a3673ea2_0_382"/>
          <p:cNvSpPr txBox="1">
            <a:spLocks noGrp="1"/>
          </p:cNvSpPr>
          <p:nvPr>
            <p:ph type="title"/>
          </p:nvPr>
        </p:nvSpPr>
        <p:spPr>
          <a:xfrm>
            <a:off x="554129" y="268325"/>
            <a:ext cx="8492100" cy="10179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sz="2400" b="1">
                <a:solidFill>
                  <a:srgbClr val="2E3578"/>
                </a:solidFill>
                <a:latin typeface="Urbanist"/>
                <a:ea typeface="Urbanist"/>
                <a:cs typeface="Urbanist"/>
                <a:sym typeface="Urbanist"/>
              </a:rPr>
              <a:t>limites bases de remboursement CNAM / SNDS</a:t>
            </a:r>
            <a:endParaRPr sz="2400" b="1">
              <a:solidFill>
                <a:srgbClr val="2E3578"/>
              </a:solidFill>
              <a:latin typeface="Urbanist"/>
              <a:ea typeface="Urbanist"/>
              <a:cs typeface="Urbanist"/>
              <a:sym typeface="Urbanist"/>
            </a:endParaRPr>
          </a:p>
        </p:txBody>
      </p:sp>
      <p:sp>
        <p:nvSpPr>
          <p:cNvPr id="318" name="Google Shape;318;g355a3673ea2_0_382"/>
          <p:cNvSpPr txBox="1">
            <a:spLocks noGrp="1"/>
          </p:cNvSpPr>
          <p:nvPr>
            <p:ph type="body" idx="1"/>
          </p:nvPr>
        </p:nvSpPr>
        <p:spPr>
          <a:xfrm>
            <a:off x="1239800" y="1286225"/>
            <a:ext cx="6653400" cy="2347800"/>
          </a:xfrm>
          <a:prstGeom prst="rect">
            <a:avLst/>
          </a:prstGeom>
          <a:noFill/>
          <a:ln>
            <a:noFill/>
          </a:ln>
        </p:spPr>
        <p:txBody>
          <a:bodyPr spcFirstLastPara="1" wrap="square" lIns="121900" tIns="121900" rIns="121900" bIns="121900" anchor="ctr" anchorCtr="0">
            <a:noAutofit/>
          </a:bodyPr>
          <a:lstStyle/>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données de remboursement (examens non facturés)</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très peu de clinique (état vaccinal)</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pas de diagnostic de ville</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accès complexe et long</a:t>
            </a:r>
            <a:endParaRPr sz="2000">
              <a:solidFill>
                <a:schemeClr val="accent1"/>
              </a:solidFill>
              <a:latin typeface="Urbanist"/>
              <a:ea typeface="Urbanist"/>
              <a:cs typeface="Urbanist"/>
              <a:sym typeface="Urbanist"/>
            </a:endParaRPr>
          </a:p>
          <a:p>
            <a:pPr marL="0" lvl="0" indent="0" algn="l" rtl="0">
              <a:lnSpc>
                <a:spcPct val="100000"/>
              </a:lnSpc>
              <a:spcBef>
                <a:spcPts val="0"/>
              </a:spcBef>
              <a:spcAft>
                <a:spcPts val="0"/>
              </a:spcAft>
              <a:buSzPts val="1900"/>
              <a:buNone/>
            </a:pPr>
            <a:r>
              <a:rPr lang="fr-FR" sz="2000">
                <a:solidFill>
                  <a:schemeClr val="accent1"/>
                </a:solidFill>
                <a:latin typeface="Urbanist"/>
                <a:ea typeface="Urbanist"/>
                <a:cs typeface="Urbanist"/>
                <a:sym typeface="Urbanist"/>
              </a:rPr>
              <a:t>→ vision partielle du parcours</a:t>
            </a:r>
            <a:endParaRPr sz="2000" b="1">
              <a:solidFill>
                <a:schemeClr val="accent1"/>
              </a:solidFill>
              <a:latin typeface="Urbanist"/>
              <a:ea typeface="Urbanist"/>
              <a:cs typeface="Urbanist"/>
              <a:sym typeface="Urbanist"/>
            </a:endParaRPr>
          </a:p>
          <a:p>
            <a:pPr marL="0" lvl="0" indent="0" algn="l" rtl="0">
              <a:lnSpc>
                <a:spcPct val="100000"/>
              </a:lnSpc>
              <a:spcBef>
                <a:spcPts val="0"/>
              </a:spcBef>
              <a:spcAft>
                <a:spcPts val="0"/>
              </a:spcAft>
              <a:buSzPts val="1900"/>
              <a:buNone/>
            </a:pPr>
            <a:endParaRPr/>
          </a:p>
        </p:txBody>
      </p:sp>
      <p:pic>
        <p:nvPicPr>
          <p:cNvPr id="319" name="Google Shape;319;g355a3673ea2_0_382"/>
          <p:cNvPicPr preferRelativeResize="0"/>
          <p:nvPr/>
        </p:nvPicPr>
        <p:blipFill rotWithShape="1">
          <a:blip r:embed="rId3">
            <a:alphaModFix/>
          </a:blip>
          <a:srcRect/>
          <a:stretch/>
        </p:blipFill>
        <p:spPr>
          <a:xfrm>
            <a:off x="8312916" y="1428750"/>
            <a:ext cx="2734775" cy="1215500"/>
          </a:xfrm>
          <a:prstGeom prst="rect">
            <a:avLst/>
          </a:prstGeom>
          <a:noFill/>
          <a:ln>
            <a:noFill/>
          </a:ln>
        </p:spPr>
      </p:pic>
      <p:grpSp>
        <p:nvGrpSpPr>
          <p:cNvPr id="320" name="Google Shape;320;g355a3673ea2_0_382"/>
          <p:cNvGrpSpPr/>
          <p:nvPr/>
        </p:nvGrpSpPr>
        <p:grpSpPr>
          <a:xfrm>
            <a:off x="8222907" y="5384444"/>
            <a:ext cx="2914800" cy="916293"/>
            <a:chOff x="-1238025" y="-2019"/>
            <a:chExt cx="13469501" cy="4234258"/>
          </a:xfrm>
        </p:grpSpPr>
        <p:sp>
          <p:nvSpPr>
            <p:cNvPr id="321" name="Google Shape;321;g355a3673ea2_0_382"/>
            <p:cNvSpPr/>
            <p:nvPr/>
          </p:nvSpPr>
          <p:spPr>
            <a:xfrm>
              <a:off x="-1061330" y="180364"/>
              <a:ext cx="2346693" cy="2964695"/>
            </a:xfrm>
            <a:custGeom>
              <a:avLst/>
              <a:gdLst/>
              <a:ahLst/>
              <a:cxnLst/>
              <a:rect l="l" t="t" r="r" b="b"/>
              <a:pathLst>
                <a:path w="2346693" h="2964695" extrusionOk="0">
                  <a:moveTo>
                    <a:pt x="2082204" y="1897462"/>
                  </a:moveTo>
                  <a:cubicBezTo>
                    <a:pt x="1831418" y="2197144"/>
                    <a:pt x="1691339" y="2573967"/>
                    <a:pt x="1685475" y="2964696"/>
                  </a:cubicBezTo>
                  <a:lnTo>
                    <a:pt x="662504" y="2964696"/>
                  </a:lnTo>
                  <a:cubicBezTo>
                    <a:pt x="659648" y="2584392"/>
                    <a:pt x="525701" y="2216714"/>
                    <a:pt x="283262" y="1923692"/>
                  </a:cubicBezTo>
                  <a:cubicBezTo>
                    <a:pt x="91044" y="1697973"/>
                    <a:pt x="-9739" y="1408489"/>
                    <a:pt x="743" y="1112201"/>
                  </a:cubicBezTo>
                  <a:cubicBezTo>
                    <a:pt x="34776" y="464826"/>
                    <a:pt x="587165" y="-32385"/>
                    <a:pt x="1234540" y="1648"/>
                  </a:cubicBezTo>
                  <a:cubicBezTo>
                    <a:pt x="1855310" y="34282"/>
                    <a:pt x="2342996" y="545230"/>
                    <a:pt x="2346690" y="1166846"/>
                  </a:cubicBezTo>
                  <a:cubicBezTo>
                    <a:pt x="2347374" y="1433942"/>
                    <a:pt x="2253704" y="1692697"/>
                    <a:pt x="2082204" y="1897462"/>
                  </a:cubicBezTo>
                  <a:close/>
                </a:path>
              </a:pathLst>
            </a:custGeom>
            <a:solidFill>
              <a:srgbClr val="FFFFFF"/>
            </a:solidFill>
            <a:ln w="127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sp>
          <p:nvSpPr>
            <p:cNvPr id="322" name="Google Shape;322;g355a3673ea2_0_382"/>
            <p:cNvSpPr/>
            <p:nvPr/>
          </p:nvSpPr>
          <p:spPr>
            <a:xfrm>
              <a:off x="-1238025" y="-2019"/>
              <a:ext cx="2705018" cy="3318313"/>
            </a:xfrm>
            <a:custGeom>
              <a:avLst/>
              <a:gdLst/>
              <a:ahLst/>
              <a:cxnLst/>
              <a:rect l="l" t="t" r="r" b="b"/>
              <a:pathLst>
                <a:path w="2705018" h="3318313" extrusionOk="0">
                  <a:moveTo>
                    <a:pt x="1289482" y="572"/>
                  </a:moveTo>
                  <a:cubicBezTo>
                    <a:pt x="596563" y="41140"/>
                    <a:pt x="43476" y="593522"/>
                    <a:pt x="2025" y="1286389"/>
                  </a:cubicBezTo>
                  <a:cubicBezTo>
                    <a:pt x="-17177" y="1629226"/>
                    <a:pt x="100787" y="1965620"/>
                    <a:pt x="329900" y="2221380"/>
                  </a:cubicBezTo>
                  <a:cubicBezTo>
                    <a:pt x="553323" y="2488482"/>
                    <a:pt x="672679" y="2827336"/>
                    <a:pt x="665973" y="3175497"/>
                  </a:cubicBezTo>
                  <a:lnTo>
                    <a:pt x="665972" y="3230143"/>
                  </a:lnTo>
                  <a:cubicBezTo>
                    <a:pt x="663151" y="3275930"/>
                    <a:pt x="697981" y="3315335"/>
                    <a:pt x="743768" y="3318156"/>
                  </a:cubicBezTo>
                  <a:cubicBezTo>
                    <a:pt x="747342" y="3318376"/>
                    <a:pt x="750926" y="3318365"/>
                    <a:pt x="754499" y="3318123"/>
                  </a:cubicBezTo>
                  <a:lnTo>
                    <a:pt x="1956708" y="3318123"/>
                  </a:lnTo>
                  <a:cubicBezTo>
                    <a:pt x="2002496" y="3320925"/>
                    <a:pt x="2041886" y="3286077"/>
                    <a:pt x="2044688" y="3240289"/>
                  </a:cubicBezTo>
                  <a:cubicBezTo>
                    <a:pt x="2044895" y="3236910"/>
                    <a:pt x="2044895" y="3233522"/>
                    <a:pt x="2044688" y="3230143"/>
                  </a:cubicBezTo>
                  <a:lnTo>
                    <a:pt x="2044688" y="3158010"/>
                  </a:lnTo>
                  <a:cubicBezTo>
                    <a:pt x="2048235" y="2802187"/>
                    <a:pt x="2176221" y="2458830"/>
                    <a:pt x="2406444" y="2187500"/>
                  </a:cubicBezTo>
                  <a:cubicBezTo>
                    <a:pt x="2872739" y="1610547"/>
                    <a:pt x="2783034" y="764827"/>
                    <a:pt x="2206081" y="298531"/>
                  </a:cubicBezTo>
                  <a:cubicBezTo>
                    <a:pt x="1949199" y="90918"/>
                    <a:pt x="1624827" y="-14769"/>
                    <a:pt x="1294946" y="1665"/>
                  </a:cubicBezTo>
                  <a:close/>
                  <a:moveTo>
                    <a:pt x="2259446" y="2082033"/>
                  </a:moveTo>
                  <a:cubicBezTo>
                    <a:pt x="2008660" y="2381715"/>
                    <a:pt x="1868581" y="2758538"/>
                    <a:pt x="1862717" y="3149267"/>
                  </a:cubicBezTo>
                  <a:lnTo>
                    <a:pt x="839746" y="3149267"/>
                  </a:lnTo>
                  <a:cubicBezTo>
                    <a:pt x="837393" y="2768212"/>
                    <a:pt x="703416" y="2399680"/>
                    <a:pt x="460504" y="2106077"/>
                  </a:cubicBezTo>
                  <a:cubicBezTo>
                    <a:pt x="268803" y="1880922"/>
                    <a:pt x="168053" y="1592315"/>
                    <a:pt x="177985" y="1296772"/>
                  </a:cubicBezTo>
                  <a:cubicBezTo>
                    <a:pt x="205858" y="649103"/>
                    <a:pt x="753493" y="146660"/>
                    <a:pt x="1401162" y="174533"/>
                  </a:cubicBezTo>
                  <a:cubicBezTo>
                    <a:pt x="2030836" y="201631"/>
                    <a:pt x="2526722" y="721165"/>
                    <a:pt x="2524479" y="1351418"/>
                  </a:cubicBezTo>
                  <a:cubicBezTo>
                    <a:pt x="2524963" y="1618574"/>
                    <a:pt x="2431101" y="1877321"/>
                    <a:pt x="2259447" y="2082033"/>
                  </a:cubicBezTo>
                  <a:close/>
                </a:path>
              </a:pathLst>
            </a:custGeom>
            <a:solidFill>
              <a:srgbClr val="2B377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sp>
          <p:nvSpPr>
            <p:cNvPr id="323" name="Google Shape;323;g355a3673ea2_0_382"/>
            <p:cNvSpPr/>
            <p:nvPr/>
          </p:nvSpPr>
          <p:spPr>
            <a:xfrm>
              <a:off x="-658393" y="760315"/>
              <a:ext cx="1541013" cy="1541560"/>
            </a:xfrm>
            <a:custGeom>
              <a:avLst/>
              <a:gdLst/>
              <a:ahLst/>
              <a:cxnLst/>
              <a:rect l="l" t="t" r="r" b="b"/>
              <a:pathLst>
                <a:path w="1541013" h="1541560" extrusionOk="0">
                  <a:moveTo>
                    <a:pt x="493999" y="0"/>
                  </a:moveTo>
                  <a:lnTo>
                    <a:pt x="1047015" y="0"/>
                  </a:lnTo>
                  <a:lnTo>
                    <a:pt x="1047015" y="493999"/>
                  </a:lnTo>
                  <a:lnTo>
                    <a:pt x="1541014" y="493999"/>
                  </a:lnTo>
                  <a:lnTo>
                    <a:pt x="1541014" y="1047561"/>
                  </a:lnTo>
                  <a:lnTo>
                    <a:pt x="1047015" y="1047561"/>
                  </a:lnTo>
                  <a:lnTo>
                    <a:pt x="1047015" y="1541560"/>
                  </a:lnTo>
                  <a:lnTo>
                    <a:pt x="493999" y="1541560"/>
                  </a:lnTo>
                  <a:lnTo>
                    <a:pt x="493999" y="1047561"/>
                  </a:lnTo>
                  <a:lnTo>
                    <a:pt x="0" y="1047561"/>
                  </a:lnTo>
                  <a:lnTo>
                    <a:pt x="0" y="493999"/>
                  </a:lnTo>
                  <a:lnTo>
                    <a:pt x="493999" y="493999"/>
                  </a:lnTo>
                  <a:lnTo>
                    <a:pt x="493999" y="0"/>
                  </a:lnTo>
                  <a:close/>
                </a:path>
              </a:pathLst>
            </a:custGeom>
            <a:solidFill>
              <a:srgbClr val="ED79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sp>
          <p:nvSpPr>
            <p:cNvPr id="324" name="Google Shape;324;g355a3673ea2_0_382"/>
            <p:cNvSpPr/>
            <p:nvPr/>
          </p:nvSpPr>
          <p:spPr>
            <a:xfrm>
              <a:off x="-550740" y="3464739"/>
              <a:ext cx="1329142" cy="767500"/>
            </a:xfrm>
            <a:custGeom>
              <a:avLst/>
              <a:gdLst/>
              <a:ahLst/>
              <a:cxnLst/>
              <a:rect l="l" t="t" r="r" b="b"/>
              <a:pathLst>
                <a:path w="1329142" h="767500" extrusionOk="0">
                  <a:moveTo>
                    <a:pt x="1241008" y="0"/>
                  </a:moveTo>
                  <a:lnTo>
                    <a:pt x="87980" y="0"/>
                  </a:lnTo>
                  <a:cubicBezTo>
                    <a:pt x="39390" y="0"/>
                    <a:pt x="0" y="39390"/>
                    <a:pt x="0" y="87980"/>
                  </a:cubicBezTo>
                  <a:cubicBezTo>
                    <a:pt x="0" y="136570"/>
                    <a:pt x="39390" y="175960"/>
                    <a:pt x="87980" y="175960"/>
                  </a:cubicBezTo>
                  <a:lnTo>
                    <a:pt x="1241008" y="175960"/>
                  </a:lnTo>
                  <a:cubicBezTo>
                    <a:pt x="1286796" y="178761"/>
                    <a:pt x="1326186" y="143914"/>
                    <a:pt x="1328988" y="98126"/>
                  </a:cubicBezTo>
                  <a:cubicBezTo>
                    <a:pt x="1329195" y="94747"/>
                    <a:pt x="1329195" y="91359"/>
                    <a:pt x="1328988" y="87980"/>
                  </a:cubicBezTo>
                  <a:cubicBezTo>
                    <a:pt x="1325812" y="40768"/>
                    <a:pt x="1288220" y="3176"/>
                    <a:pt x="1241008" y="0"/>
                  </a:cubicBezTo>
                  <a:close/>
                  <a:moveTo>
                    <a:pt x="1160678" y="299460"/>
                  </a:moveTo>
                  <a:lnTo>
                    <a:pt x="165577" y="299460"/>
                  </a:lnTo>
                  <a:cubicBezTo>
                    <a:pt x="116836" y="303298"/>
                    <a:pt x="80436" y="345922"/>
                    <a:pt x="84274" y="394663"/>
                  </a:cubicBezTo>
                  <a:cubicBezTo>
                    <a:pt x="87692" y="438070"/>
                    <a:pt x="122169" y="472547"/>
                    <a:pt x="165577" y="475966"/>
                  </a:cubicBezTo>
                  <a:lnTo>
                    <a:pt x="1160678" y="475966"/>
                  </a:lnTo>
                  <a:cubicBezTo>
                    <a:pt x="1206467" y="478767"/>
                    <a:pt x="1245857" y="443920"/>
                    <a:pt x="1248658" y="398132"/>
                  </a:cubicBezTo>
                  <a:cubicBezTo>
                    <a:pt x="1248865" y="394753"/>
                    <a:pt x="1248865" y="391365"/>
                    <a:pt x="1248658" y="387986"/>
                  </a:cubicBezTo>
                  <a:cubicBezTo>
                    <a:pt x="1245513" y="340665"/>
                    <a:pt x="1207978" y="302898"/>
                    <a:pt x="1160678" y="299459"/>
                  </a:cubicBezTo>
                  <a:close/>
                  <a:moveTo>
                    <a:pt x="877066" y="590722"/>
                  </a:moveTo>
                  <a:lnTo>
                    <a:pt x="449189" y="590722"/>
                  </a:lnTo>
                  <a:cubicBezTo>
                    <a:pt x="400448" y="586883"/>
                    <a:pt x="357824" y="623284"/>
                    <a:pt x="353986" y="672025"/>
                  </a:cubicBezTo>
                  <a:cubicBezTo>
                    <a:pt x="350148" y="720765"/>
                    <a:pt x="386548" y="763390"/>
                    <a:pt x="435289" y="767228"/>
                  </a:cubicBezTo>
                  <a:cubicBezTo>
                    <a:pt x="439915" y="767592"/>
                    <a:pt x="444563" y="767592"/>
                    <a:pt x="449189" y="767228"/>
                  </a:cubicBezTo>
                  <a:lnTo>
                    <a:pt x="877066" y="767228"/>
                  </a:lnTo>
                  <a:cubicBezTo>
                    <a:pt x="923157" y="770029"/>
                    <a:pt x="962791" y="734936"/>
                    <a:pt x="965593" y="688846"/>
                  </a:cubicBezTo>
                  <a:cubicBezTo>
                    <a:pt x="965798" y="685468"/>
                    <a:pt x="965798" y="682080"/>
                    <a:pt x="965593" y="678702"/>
                  </a:cubicBezTo>
                  <a:cubicBezTo>
                    <a:pt x="965292" y="630024"/>
                    <a:pt x="925746" y="590721"/>
                    <a:pt x="877066" y="590722"/>
                  </a:cubicBezTo>
                  <a:close/>
                </a:path>
              </a:pathLst>
            </a:custGeom>
            <a:solidFill>
              <a:srgbClr val="2B377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sp>
          <p:nvSpPr>
            <p:cNvPr id="325" name="Google Shape;325;g355a3673ea2_0_382"/>
            <p:cNvSpPr/>
            <p:nvPr/>
          </p:nvSpPr>
          <p:spPr>
            <a:xfrm>
              <a:off x="2249860" y="702937"/>
              <a:ext cx="9981616" cy="2002224"/>
            </a:xfrm>
            <a:custGeom>
              <a:avLst/>
              <a:gdLst/>
              <a:ahLst/>
              <a:cxnLst/>
              <a:rect l="l" t="t" r="r" b="b"/>
              <a:pathLst>
                <a:path w="9981616" h="2002224" extrusionOk="0">
                  <a:moveTo>
                    <a:pt x="0" y="331700"/>
                  </a:moveTo>
                  <a:lnTo>
                    <a:pt x="0" y="68854"/>
                  </a:lnTo>
                  <a:lnTo>
                    <a:pt x="154648" y="68854"/>
                  </a:lnTo>
                  <a:lnTo>
                    <a:pt x="154648" y="331700"/>
                  </a:lnTo>
                  <a:close/>
                  <a:moveTo>
                    <a:pt x="0" y="1598938"/>
                  </a:moveTo>
                  <a:lnTo>
                    <a:pt x="0" y="457386"/>
                  </a:lnTo>
                  <a:lnTo>
                    <a:pt x="154648" y="457386"/>
                  </a:lnTo>
                  <a:lnTo>
                    <a:pt x="154648" y="1598938"/>
                  </a:lnTo>
                  <a:close/>
                  <a:moveTo>
                    <a:pt x="1024610" y="1625715"/>
                  </a:moveTo>
                  <a:cubicBezTo>
                    <a:pt x="847759" y="1632195"/>
                    <a:pt x="679977" y="1547375"/>
                    <a:pt x="580339" y="1401120"/>
                  </a:cubicBezTo>
                  <a:lnTo>
                    <a:pt x="580339" y="2002225"/>
                  </a:lnTo>
                  <a:lnTo>
                    <a:pt x="425691" y="2002225"/>
                  </a:lnTo>
                  <a:lnTo>
                    <a:pt x="425691" y="457386"/>
                  </a:lnTo>
                  <a:lnTo>
                    <a:pt x="580339" y="457386"/>
                  </a:lnTo>
                  <a:lnTo>
                    <a:pt x="580339" y="653565"/>
                  </a:lnTo>
                  <a:cubicBezTo>
                    <a:pt x="681210" y="506534"/>
                    <a:pt x="850858" y="422020"/>
                    <a:pt x="1028982" y="430063"/>
                  </a:cubicBezTo>
                  <a:cubicBezTo>
                    <a:pt x="1359152" y="431270"/>
                    <a:pt x="1625829" y="699905"/>
                    <a:pt x="1624622" y="1030075"/>
                  </a:cubicBezTo>
                  <a:cubicBezTo>
                    <a:pt x="1623414" y="1360245"/>
                    <a:pt x="1354780" y="1626922"/>
                    <a:pt x="1024610" y="1625715"/>
                  </a:cubicBezTo>
                  <a:close/>
                  <a:moveTo>
                    <a:pt x="1024610" y="572142"/>
                  </a:moveTo>
                  <a:cubicBezTo>
                    <a:pt x="772757" y="580862"/>
                    <a:pt x="575659" y="792098"/>
                    <a:pt x="584379" y="1043950"/>
                  </a:cubicBezTo>
                  <a:cubicBezTo>
                    <a:pt x="592675" y="1283563"/>
                    <a:pt x="784998" y="1475886"/>
                    <a:pt x="1024610" y="1484182"/>
                  </a:cubicBezTo>
                  <a:cubicBezTo>
                    <a:pt x="1269045" y="1487569"/>
                    <a:pt x="1469945" y="1292162"/>
                    <a:pt x="1473333" y="1047726"/>
                  </a:cubicBezTo>
                  <a:cubicBezTo>
                    <a:pt x="1473410" y="1042207"/>
                    <a:pt x="1473383" y="1036686"/>
                    <a:pt x="1473253" y="1031167"/>
                  </a:cubicBezTo>
                  <a:cubicBezTo>
                    <a:pt x="1481430" y="785940"/>
                    <a:pt x="1289263" y="580514"/>
                    <a:pt x="1044035" y="572337"/>
                  </a:cubicBezTo>
                  <a:cubicBezTo>
                    <a:pt x="1036834" y="572097"/>
                    <a:pt x="1029629" y="572032"/>
                    <a:pt x="1022424" y="572142"/>
                  </a:cubicBezTo>
                  <a:close/>
                  <a:moveTo>
                    <a:pt x="2131189" y="1625715"/>
                  </a:moveTo>
                  <a:cubicBezTo>
                    <a:pt x="1912606" y="1625715"/>
                    <a:pt x="1763969" y="1484182"/>
                    <a:pt x="1763969" y="1262866"/>
                  </a:cubicBezTo>
                  <a:lnTo>
                    <a:pt x="1916431" y="1262866"/>
                  </a:lnTo>
                  <a:cubicBezTo>
                    <a:pt x="1906265" y="1374675"/>
                    <a:pt x="1988664" y="1473554"/>
                    <a:pt x="2100472" y="1483720"/>
                  </a:cubicBezTo>
                  <a:cubicBezTo>
                    <a:pt x="2110685" y="1484648"/>
                    <a:pt x="2120953" y="1484803"/>
                    <a:pt x="2131189" y="1484182"/>
                  </a:cubicBezTo>
                  <a:cubicBezTo>
                    <a:pt x="2235599" y="1485818"/>
                    <a:pt x="2321567" y="1402502"/>
                    <a:pt x="2323203" y="1298092"/>
                  </a:cubicBezTo>
                  <a:cubicBezTo>
                    <a:pt x="2323267" y="1293999"/>
                    <a:pt x="2323198" y="1289906"/>
                    <a:pt x="2322997" y="1285817"/>
                  </a:cubicBezTo>
                  <a:cubicBezTo>
                    <a:pt x="2322996" y="1171061"/>
                    <a:pt x="2268350" y="1133355"/>
                    <a:pt x="2104413" y="1067234"/>
                  </a:cubicBezTo>
                  <a:cubicBezTo>
                    <a:pt x="1940475" y="1001112"/>
                    <a:pt x="1940475" y="1000566"/>
                    <a:pt x="1893480" y="957942"/>
                  </a:cubicBezTo>
                  <a:cubicBezTo>
                    <a:pt x="1837293" y="904997"/>
                    <a:pt x="1806126" y="830753"/>
                    <a:pt x="1807686" y="753567"/>
                  </a:cubicBezTo>
                  <a:cubicBezTo>
                    <a:pt x="1803062" y="580697"/>
                    <a:pt x="1939452" y="436809"/>
                    <a:pt x="2112322" y="432185"/>
                  </a:cubicBezTo>
                  <a:cubicBezTo>
                    <a:pt x="2118610" y="432017"/>
                    <a:pt x="2124902" y="432038"/>
                    <a:pt x="2131189" y="432249"/>
                  </a:cubicBezTo>
                  <a:cubicBezTo>
                    <a:pt x="2298711" y="422565"/>
                    <a:pt x="2442365" y="550517"/>
                    <a:pt x="2452049" y="718039"/>
                  </a:cubicBezTo>
                  <a:cubicBezTo>
                    <a:pt x="2452491" y="725683"/>
                    <a:pt x="2452644" y="733342"/>
                    <a:pt x="2452507" y="740998"/>
                  </a:cubicBezTo>
                  <a:lnTo>
                    <a:pt x="2296220" y="740998"/>
                  </a:lnTo>
                  <a:cubicBezTo>
                    <a:pt x="2303831" y="656534"/>
                    <a:pt x="2241529" y="581893"/>
                    <a:pt x="2157065" y="574282"/>
                  </a:cubicBezTo>
                  <a:cubicBezTo>
                    <a:pt x="2147729" y="573441"/>
                    <a:pt x="2138336" y="573456"/>
                    <a:pt x="2129003" y="574328"/>
                  </a:cubicBezTo>
                  <a:cubicBezTo>
                    <a:pt x="2038463" y="574328"/>
                    <a:pt x="1965065" y="647726"/>
                    <a:pt x="1965065" y="738266"/>
                  </a:cubicBezTo>
                  <a:cubicBezTo>
                    <a:pt x="1964990" y="805261"/>
                    <a:pt x="2006634" y="865219"/>
                    <a:pt x="2069439" y="888542"/>
                  </a:cubicBezTo>
                  <a:cubicBezTo>
                    <a:pt x="2102773" y="905482"/>
                    <a:pt x="2110970" y="909854"/>
                    <a:pt x="2284198" y="980347"/>
                  </a:cubicBezTo>
                  <a:cubicBezTo>
                    <a:pt x="2405796" y="1024084"/>
                    <a:pt x="2484685" y="1141975"/>
                    <a:pt x="2478737" y="1271063"/>
                  </a:cubicBezTo>
                  <a:cubicBezTo>
                    <a:pt x="2488491" y="1457019"/>
                    <a:pt x="2345651" y="1615672"/>
                    <a:pt x="2159696" y="1625426"/>
                  </a:cubicBezTo>
                  <a:cubicBezTo>
                    <a:pt x="2150202" y="1625924"/>
                    <a:pt x="2140691" y="1626020"/>
                    <a:pt x="2131189" y="1625715"/>
                  </a:cubicBezTo>
                  <a:close/>
                  <a:moveTo>
                    <a:pt x="3243779" y="1625715"/>
                  </a:moveTo>
                  <a:cubicBezTo>
                    <a:pt x="2919308" y="1638873"/>
                    <a:pt x="2645606" y="1386504"/>
                    <a:pt x="2632448" y="1062033"/>
                  </a:cubicBezTo>
                  <a:cubicBezTo>
                    <a:pt x="2631861" y="1047562"/>
                    <a:pt x="2631809" y="1033074"/>
                    <a:pt x="2632292" y="1018599"/>
                  </a:cubicBezTo>
                  <a:cubicBezTo>
                    <a:pt x="2629155" y="695386"/>
                    <a:pt x="2888628" y="430826"/>
                    <a:pt x="3211842" y="427689"/>
                  </a:cubicBezTo>
                  <a:cubicBezTo>
                    <a:pt x="3219027" y="427620"/>
                    <a:pt x="3226213" y="427682"/>
                    <a:pt x="3233397" y="427877"/>
                  </a:cubicBezTo>
                  <a:cubicBezTo>
                    <a:pt x="3552591" y="419472"/>
                    <a:pt x="3818163" y="671417"/>
                    <a:pt x="3826568" y="990612"/>
                  </a:cubicBezTo>
                  <a:cubicBezTo>
                    <a:pt x="3826905" y="1003401"/>
                    <a:pt x="3826818" y="1016198"/>
                    <a:pt x="3826305" y="1028982"/>
                  </a:cubicBezTo>
                  <a:cubicBezTo>
                    <a:pt x="3824118" y="1373251"/>
                    <a:pt x="3577666" y="1625715"/>
                    <a:pt x="3243779" y="1625715"/>
                  </a:cubicBezTo>
                  <a:close/>
                  <a:moveTo>
                    <a:pt x="3231211" y="572142"/>
                  </a:moveTo>
                  <a:cubicBezTo>
                    <a:pt x="2989791" y="568976"/>
                    <a:pt x="2791514" y="762118"/>
                    <a:pt x="2788347" y="1003538"/>
                  </a:cubicBezTo>
                  <a:cubicBezTo>
                    <a:pt x="2788255" y="1010563"/>
                    <a:pt x="2788332" y="1017589"/>
                    <a:pt x="2788579" y="1024610"/>
                  </a:cubicBezTo>
                  <a:cubicBezTo>
                    <a:pt x="2776077" y="1265727"/>
                    <a:pt x="2961405" y="1471326"/>
                    <a:pt x="3202522" y="1483828"/>
                  </a:cubicBezTo>
                  <a:cubicBezTo>
                    <a:pt x="3214807" y="1484465"/>
                    <a:pt x="3227113" y="1484583"/>
                    <a:pt x="3239407" y="1484182"/>
                  </a:cubicBezTo>
                  <a:cubicBezTo>
                    <a:pt x="3488047" y="1484182"/>
                    <a:pt x="3667285" y="1294014"/>
                    <a:pt x="3667285" y="1033353"/>
                  </a:cubicBezTo>
                  <a:cubicBezTo>
                    <a:pt x="3667285" y="772693"/>
                    <a:pt x="3481489" y="572142"/>
                    <a:pt x="3231211" y="572142"/>
                  </a:cubicBezTo>
                  <a:close/>
                  <a:moveTo>
                    <a:pt x="4911572" y="1625715"/>
                  </a:moveTo>
                  <a:cubicBezTo>
                    <a:pt x="4692989" y="1625715"/>
                    <a:pt x="4544352" y="1484182"/>
                    <a:pt x="4544352" y="1262866"/>
                  </a:cubicBezTo>
                  <a:lnTo>
                    <a:pt x="4696813" y="1262866"/>
                  </a:lnTo>
                  <a:cubicBezTo>
                    <a:pt x="4686648" y="1374675"/>
                    <a:pt x="4769046" y="1473554"/>
                    <a:pt x="4880855" y="1483720"/>
                  </a:cubicBezTo>
                  <a:cubicBezTo>
                    <a:pt x="4891067" y="1484648"/>
                    <a:pt x="4901335" y="1484803"/>
                    <a:pt x="4911571" y="1484182"/>
                  </a:cubicBezTo>
                  <a:cubicBezTo>
                    <a:pt x="5016295" y="1484595"/>
                    <a:pt x="5101526" y="1400034"/>
                    <a:pt x="5101939" y="1295310"/>
                  </a:cubicBezTo>
                  <a:cubicBezTo>
                    <a:pt x="5101951" y="1292145"/>
                    <a:pt x="5101885" y="1288980"/>
                    <a:pt x="5101739" y="1285817"/>
                  </a:cubicBezTo>
                  <a:cubicBezTo>
                    <a:pt x="5101739" y="1171061"/>
                    <a:pt x="5047094" y="1133355"/>
                    <a:pt x="4883156" y="1067234"/>
                  </a:cubicBezTo>
                  <a:cubicBezTo>
                    <a:pt x="4719218" y="1001112"/>
                    <a:pt x="4719218" y="1000566"/>
                    <a:pt x="4672223" y="957942"/>
                  </a:cubicBezTo>
                  <a:cubicBezTo>
                    <a:pt x="4616035" y="904997"/>
                    <a:pt x="4584869" y="830753"/>
                    <a:pt x="4586428" y="753567"/>
                  </a:cubicBezTo>
                  <a:cubicBezTo>
                    <a:pt x="4581804" y="580697"/>
                    <a:pt x="4718194" y="436809"/>
                    <a:pt x="4891065" y="432185"/>
                  </a:cubicBezTo>
                  <a:cubicBezTo>
                    <a:pt x="4897354" y="432017"/>
                    <a:pt x="4903645" y="432038"/>
                    <a:pt x="4909932" y="432249"/>
                  </a:cubicBezTo>
                  <a:cubicBezTo>
                    <a:pt x="5077436" y="422262"/>
                    <a:pt x="5221320" y="549956"/>
                    <a:pt x="5231307" y="717459"/>
                  </a:cubicBezTo>
                  <a:cubicBezTo>
                    <a:pt x="5231774" y="725296"/>
                    <a:pt x="5231937" y="733148"/>
                    <a:pt x="5231796" y="740998"/>
                  </a:cubicBezTo>
                  <a:lnTo>
                    <a:pt x="5074417" y="740998"/>
                  </a:lnTo>
                  <a:cubicBezTo>
                    <a:pt x="5081999" y="656532"/>
                    <a:pt x="5019673" y="581911"/>
                    <a:pt x="4935207" y="574328"/>
                  </a:cubicBezTo>
                  <a:cubicBezTo>
                    <a:pt x="4926072" y="573508"/>
                    <a:pt x="4916882" y="573508"/>
                    <a:pt x="4907746" y="574328"/>
                  </a:cubicBezTo>
                  <a:cubicBezTo>
                    <a:pt x="4817206" y="574328"/>
                    <a:pt x="4743809" y="647726"/>
                    <a:pt x="4743809" y="738266"/>
                  </a:cubicBezTo>
                  <a:cubicBezTo>
                    <a:pt x="4743734" y="805261"/>
                    <a:pt x="4785378" y="865219"/>
                    <a:pt x="4848183" y="888542"/>
                  </a:cubicBezTo>
                  <a:cubicBezTo>
                    <a:pt x="4881517" y="905482"/>
                    <a:pt x="4889713" y="909854"/>
                    <a:pt x="5062941" y="980347"/>
                  </a:cubicBezTo>
                  <a:cubicBezTo>
                    <a:pt x="5186773" y="1022772"/>
                    <a:pt x="5267641" y="1141957"/>
                    <a:pt x="5261305" y="1272702"/>
                  </a:cubicBezTo>
                  <a:cubicBezTo>
                    <a:pt x="5270195" y="1458701"/>
                    <a:pt x="5126620" y="1616689"/>
                    <a:pt x="4940621" y="1625579"/>
                  </a:cubicBezTo>
                  <a:cubicBezTo>
                    <a:pt x="4930944" y="1626042"/>
                    <a:pt x="4921252" y="1626087"/>
                    <a:pt x="4911572" y="1625715"/>
                  </a:cubicBezTo>
                  <a:close/>
                  <a:moveTo>
                    <a:pt x="6464608" y="1598938"/>
                  </a:moveTo>
                  <a:lnTo>
                    <a:pt x="6464608" y="1401120"/>
                  </a:lnTo>
                  <a:cubicBezTo>
                    <a:pt x="6343294" y="1565058"/>
                    <a:pt x="6218154" y="1628447"/>
                    <a:pt x="6024162" y="1628447"/>
                  </a:cubicBezTo>
                  <a:cubicBezTo>
                    <a:pt x="5673335" y="1628447"/>
                    <a:pt x="5412675" y="1373797"/>
                    <a:pt x="5412675" y="1033900"/>
                  </a:cubicBezTo>
                  <a:cubicBezTo>
                    <a:pt x="5405657" y="708936"/>
                    <a:pt x="5663404" y="439813"/>
                    <a:pt x="5988367" y="432795"/>
                  </a:cubicBezTo>
                  <a:cubicBezTo>
                    <a:pt x="5996837" y="432612"/>
                    <a:pt x="6005309" y="432612"/>
                    <a:pt x="6013779" y="432795"/>
                  </a:cubicBezTo>
                  <a:cubicBezTo>
                    <a:pt x="6194210" y="423529"/>
                    <a:pt x="6365945" y="510958"/>
                    <a:pt x="6464608" y="662308"/>
                  </a:cubicBezTo>
                  <a:lnTo>
                    <a:pt x="6464608" y="460118"/>
                  </a:lnTo>
                  <a:lnTo>
                    <a:pt x="6619256" y="460118"/>
                  </a:lnTo>
                  <a:lnTo>
                    <a:pt x="6619256" y="1598938"/>
                  </a:lnTo>
                  <a:close/>
                  <a:moveTo>
                    <a:pt x="6018151" y="572142"/>
                  </a:moveTo>
                  <a:cubicBezTo>
                    <a:pt x="5770977" y="571538"/>
                    <a:pt x="5570113" y="771422"/>
                    <a:pt x="5569508" y="1018596"/>
                  </a:cubicBezTo>
                  <a:cubicBezTo>
                    <a:pt x="5563765" y="1268723"/>
                    <a:pt x="5761876" y="1476147"/>
                    <a:pt x="6012003" y="1481891"/>
                  </a:cubicBezTo>
                  <a:cubicBezTo>
                    <a:pt x="6016784" y="1482001"/>
                    <a:pt x="6021566" y="1482035"/>
                    <a:pt x="6026348" y="1481993"/>
                  </a:cubicBezTo>
                  <a:cubicBezTo>
                    <a:pt x="6271980" y="1477936"/>
                    <a:pt x="6467816" y="1275523"/>
                    <a:pt x="6463758" y="1029890"/>
                  </a:cubicBezTo>
                  <a:cubicBezTo>
                    <a:pt x="6463708" y="1026854"/>
                    <a:pt x="6463626" y="1023817"/>
                    <a:pt x="6463515" y="1020782"/>
                  </a:cubicBezTo>
                  <a:cubicBezTo>
                    <a:pt x="6466839" y="776346"/>
                    <a:pt x="6271379" y="575496"/>
                    <a:pt x="6026944" y="572172"/>
                  </a:cubicBezTo>
                  <a:cubicBezTo>
                    <a:pt x="6024013" y="572132"/>
                    <a:pt x="6021082" y="572121"/>
                    <a:pt x="6018151" y="572139"/>
                  </a:cubicBezTo>
                  <a:close/>
                  <a:moveTo>
                    <a:pt x="7746053" y="1598938"/>
                  </a:moveTo>
                  <a:lnTo>
                    <a:pt x="7746053" y="997834"/>
                  </a:lnTo>
                  <a:cubicBezTo>
                    <a:pt x="7746053" y="686899"/>
                    <a:pt x="7604521" y="569956"/>
                    <a:pt x="7393588" y="569956"/>
                  </a:cubicBezTo>
                  <a:cubicBezTo>
                    <a:pt x="7182655" y="569956"/>
                    <a:pt x="7044947" y="688538"/>
                    <a:pt x="7044947" y="968325"/>
                  </a:cubicBezTo>
                  <a:lnTo>
                    <a:pt x="7044947" y="1596752"/>
                  </a:lnTo>
                  <a:lnTo>
                    <a:pt x="6890845" y="1596752"/>
                  </a:lnTo>
                  <a:lnTo>
                    <a:pt x="6890845" y="457386"/>
                  </a:lnTo>
                  <a:lnTo>
                    <a:pt x="7044947" y="457386"/>
                  </a:lnTo>
                  <a:lnTo>
                    <a:pt x="7044947" y="605476"/>
                  </a:lnTo>
                  <a:cubicBezTo>
                    <a:pt x="7132667" y="492150"/>
                    <a:pt x="7268888" y="427080"/>
                    <a:pt x="7412167" y="430063"/>
                  </a:cubicBezTo>
                  <a:cubicBezTo>
                    <a:pt x="7698512" y="430063"/>
                    <a:pt x="7900701" y="598919"/>
                    <a:pt x="7900701" y="1000019"/>
                  </a:cubicBezTo>
                  <a:lnTo>
                    <a:pt x="7900701" y="1601124"/>
                  </a:lnTo>
                  <a:close/>
                  <a:moveTo>
                    <a:pt x="8466285" y="597279"/>
                  </a:moveTo>
                  <a:lnTo>
                    <a:pt x="8466285" y="1598938"/>
                  </a:lnTo>
                  <a:lnTo>
                    <a:pt x="8312185" y="1598938"/>
                  </a:lnTo>
                  <a:lnTo>
                    <a:pt x="8312185" y="597279"/>
                  </a:lnTo>
                  <a:lnTo>
                    <a:pt x="8065731" y="597279"/>
                  </a:lnTo>
                  <a:lnTo>
                    <a:pt x="8065731" y="457386"/>
                  </a:lnTo>
                  <a:lnTo>
                    <a:pt x="8312185" y="457386"/>
                  </a:lnTo>
                  <a:lnTo>
                    <a:pt x="8312185" y="56285"/>
                  </a:lnTo>
                  <a:lnTo>
                    <a:pt x="8466285" y="56285"/>
                  </a:lnTo>
                  <a:lnTo>
                    <a:pt x="8466285" y="457386"/>
                  </a:lnTo>
                  <a:lnTo>
                    <a:pt x="8723122" y="457386"/>
                  </a:lnTo>
                  <a:lnTo>
                    <a:pt x="8723122" y="597279"/>
                  </a:lnTo>
                  <a:close/>
                  <a:moveTo>
                    <a:pt x="8946623" y="1079256"/>
                  </a:moveTo>
                  <a:cubicBezTo>
                    <a:pt x="8965807" y="1309975"/>
                    <a:pt x="9159939" y="1486697"/>
                    <a:pt x="9391441" y="1484182"/>
                  </a:cubicBezTo>
                  <a:cubicBezTo>
                    <a:pt x="9564556" y="1484742"/>
                    <a:pt x="9721308" y="1381961"/>
                    <a:pt x="9789809" y="1222975"/>
                  </a:cubicBezTo>
                  <a:lnTo>
                    <a:pt x="9950468" y="1222975"/>
                  </a:lnTo>
                  <a:cubicBezTo>
                    <a:pt x="9867006" y="1459502"/>
                    <a:pt x="9646016" y="1619806"/>
                    <a:pt x="9395265" y="1625715"/>
                  </a:cubicBezTo>
                  <a:cubicBezTo>
                    <a:pt x="9065707" y="1628138"/>
                    <a:pt x="8796584" y="1362943"/>
                    <a:pt x="8794161" y="1033386"/>
                  </a:cubicBezTo>
                  <a:cubicBezTo>
                    <a:pt x="8794139" y="1030460"/>
                    <a:pt x="8794139" y="1027535"/>
                    <a:pt x="8794161" y="1024610"/>
                  </a:cubicBezTo>
                  <a:cubicBezTo>
                    <a:pt x="8790827" y="700493"/>
                    <a:pt x="9050873" y="435042"/>
                    <a:pt x="9374990" y="431708"/>
                  </a:cubicBezTo>
                  <a:cubicBezTo>
                    <a:pt x="9378834" y="431668"/>
                    <a:pt x="9382679" y="431666"/>
                    <a:pt x="9386523" y="431702"/>
                  </a:cubicBezTo>
                  <a:cubicBezTo>
                    <a:pt x="9724780" y="431702"/>
                    <a:pt x="9981616" y="675970"/>
                    <a:pt x="9981616" y="1080895"/>
                  </a:cubicBezTo>
                  <a:close/>
                  <a:moveTo>
                    <a:pt x="9383790" y="572142"/>
                  </a:moveTo>
                  <a:cubicBezTo>
                    <a:pt x="9169285" y="572060"/>
                    <a:pt x="8986409" y="727621"/>
                    <a:pt x="8952088" y="939362"/>
                  </a:cubicBezTo>
                  <a:lnTo>
                    <a:pt x="9826421" y="939363"/>
                  </a:lnTo>
                  <a:cubicBezTo>
                    <a:pt x="9789271" y="724303"/>
                    <a:pt x="9600910" y="568418"/>
                    <a:pt x="9382697" y="572142"/>
                  </a:cubicBezTo>
                  <a:close/>
                  <a:moveTo>
                    <a:pt x="9298543" y="359023"/>
                  </a:moveTo>
                  <a:lnTo>
                    <a:pt x="9227503" y="242081"/>
                  </a:lnTo>
                  <a:lnTo>
                    <a:pt x="9630243" y="0"/>
                  </a:lnTo>
                  <a:lnTo>
                    <a:pt x="9701283" y="121314"/>
                  </a:lnTo>
                  <a:close/>
                </a:path>
              </a:pathLst>
            </a:custGeom>
            <a:solidFill>
              <a:srgbClr val="2D367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grpSp>
      <p:cxnSp>
        <p:nvCxnSpPr>
          <p:cNvPr id="326" name="Google Shape;326;g355a3673ea2_0_382"/>
          <p:cNvCxnSpPr/>
          <p:nvPr/>
        </p:nvCxnSpPr>
        <p:spPr>
          <a:xfrm>
            <a:off x="9680300" y="3618050"/>
            <a:ext cx="0" cy="1427100"/>
          </a:xfrm>
          <a:prstGeom prst="straightConnector1">
            <a:avLst/>
          </a:prstGeom>
          <a:noFill/>
          <a:ln w="38100" cap="flat" cmpd="sng">
            <a:solidFill>
              <a:schemeClr val="accent5"/>
            </a:solidFill>
            <a:prstDash val="solid"/>
            <a:round/>
            <a:headEnd type="triangle" w="med" len="med"/>
            <a:tailEnd type="triangle" w="med" len="med"/>
          </a:ln>
        </p:spPr>
      </p:cxnSp>
      <p:sp>
        <p:nvSpPr>
          <p:cNvPr id="327" name="Google Shape;327;g355a3673ea2_0_382"/>
          <p:cNvSpPr txBox="1"/>
          <p:nvPr/>
        </p:nvSpPr>
        <p:spPr>
          <a:xfrm>
            <a:off x="332650" y="5233250"/>
            <a:ext cx="6440700" cy="155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2000" b="0" i="0" u="none" strike="noStrike" cap="none">
                <a:solidFill>
                  <a:schemeClr val="accent1"/>
                </a:solidFill>
                <a:latin typeface="Urbanist"/>
                <a:ea typeface="Urbanist"/>
                <a:cs typeface="Urbanist"/>
                <a:sym typeface="Urbanist"/>
              </a:rPr>
              <a:t>étudier prescription (ville) et délivrance (SNDS) </a:t>
            </a:r>
            <a:endParaRPr sz="2000" b="0" i="0" u="none" strike="noStrike" cap="none">
              <a:solidFill>
                <a:schemeClr val="accent1"/>
              </a:solidFill>
              <a:latin typeface="Urbanist"/>
              <a:ea typeface="Urbanist"/>
              <a:cs typeface="Urbanist"/>
              <a:sym typeface="Urbanist"/>
            </a:endParaRPr>
          </a:p>
          <a:p>
            <a:pPr marL="0" marR="0" lvl="0" indent="0" algn="ctr" rtl="0">
              <a:lnSpc>
                <a:spcPct val="100000"/>
              </a:lnSpc>
              <a:spcBef>
                <a:spcPts val="0"/>
              </a:spcBef>
              <a:spcAft>
                <a:spcPts val="0"/>
              </a:spcAft>
              <a:buClr>
                <a:schemeClr val="dk1"/>
              </a:buClr>
              <a:buSzPts val="1100"/>
              <a:buFont typeface="Arial"/>
              <a:buNone/>
            </a:pPr>
            <a:r>
              <a:rPr lang="fr-FR" sz="2000" b="1" i="0" u="none" strike="noStrike" cap="none">
                <a:solidFill>
                  <a:schemeClr val="accent1"/>
                </a:solidFill>
                <a:latin typeface="Urbanist"/>
                <a:ea typeface="Urbanist"/>
                <a:cs typeface="Urbanist"/>
                <a:sym typeface="Urbanist"/>
              </a:rPr>
              <a:t>projet ipsAdhérence (été 2023)</a:t>
            </a:r>
            <a:endParaRPr sz="1400" b="0" i="0" u="none" strike="noStrike" cap="none">
              <a:solidFill>
                <a:srgbClr val="000000"/>
              </a:solidFill>
              <a:latin typeface="Arial"/>
              <a:ea typeface="Arial"/>
              <a:cs typeface="Arial"/>
              <a:sym typeface="Arial"/>
            </a:endParaRPr>
          </a:p>
        </p:txBody>
      </p:sp>
      <p:cxnSp>
        <p:nvCxnSpPr>
          <p:cNvPr id="328" name="Google Shape;328;g355a3673ea2_0_382"/>
          <p:cNvCxnSpPr/>
          <p:nvPr/>
        </p:nvCxnSpPr>
        <p:spPr>
          <a:xfrm>
            <a:off x="4566500" y="3618050"/>
            <a:ext cx="0" cy="1427100"/>
          </a:xfrm>
          <a:prstGeom prst="straightConnector1">
            <a:avLst/>
          </a:prstGeom>
          <a:noFill/>
          <a:ln w="38100" cap="flat" cmpd="sng">
            <a:solidFill>
              <a:schemeClr val="accent5"/>
            </a:solidFill>
            <a:prstDash val="solid"/>
            <a:round/>
            <a:headEnd type="triangle" w="med" len="med"/>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355a3673ea2_0_387"/>
          <p:cNvSpPr txBox="1">
            <a:spLocks noGrp="1"/>
          </p:cNvSpPr>
          <p:nvPr>
            <p:ph type="title"/>
          </p:nvPr>
        </p:nvSpPr>
        <p:spPr>
          <a:xfrm>
            <a:off x="544003" y="237950"/>
            <a:ext cx="9322500" cy="10179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SzPts val="1900"/>
              <a:buNone/>
            </a:pPr>
            <a:r>
              <a:rPr lang="fr-FR" sz="2400" b="1">
                <a:solidFill>
                  <a:srgbClr val="2E3578"/>
                </a:solidFill>
                <a:latin typeface="Urbanist"/>
                <a:ea typeface="Urbanist"/>
                <a:cs typeface="Urbanist"/>
                <a:sym typeface="Urbanist"/>
              </a:rPr>
              <a:t>dépistage organisé du cancer</a:t>
            </a:r>
            <a:endParaRPr sz="2400" b="1">
              <a:solidFill>
                <a:srgbClr val="2E3578"/>
              </a:solidFill>
              <a:latin typeface="Urbanist"/>
              <a:ea typeface="Urbanist"/>
              <a:cs typeface="Urbanist"/>
              <a:sym typeface="Urbanist"/>
            </a:endParaRPr>
          </a:p>
        </p:txBody>
      </p:sp>
      <p:pic>
        <p:nvPicPr>
          <p:cNvPr id="334" name="Google Shape;334;g355a3673ea2_0_387"/>
          <p:cNvPicPr preferRelativeResize="0"/>
          <p:nvPr/>
        </p:nvPicPr>
        <p:blipFill rotWithShape="1">
          <a:blip r:embed="rId3">
            <a:alphaModFix/>
          </a:blip>
          <a:srcRect/>
          <a:stretch/>
        </p:blipFill>
        <p:spPr>
          <a:xfrm>
            <a:off x="8428151" y="4839474"/>
            <a:ext cx="3581274" cy="1595301"/>
          </a:xfrm>
          <a:prstGeom prst="rect">
            <a:avLst/>
          </a:prstGeom>
          <a:noFill/>
          <a:ln>
            <a:noFill/>
          </a:ln>
        </p:spPr>
      </p:pic>
      <p:sp>
        <p:nvSpPr>
          <p:cNvPr id="335" name="Google Shape;335;g355a3673ea2_0_387"/>
          <p:cNvSpPr txBox="1">
            <a:spLocks noGrp="1"/>
          </p:cNvSpPr>
          <p:nvPr>
            <p:ph type="body" idx="1"/>
          </p:nvPr>
        </p:nvSpPr>
        <p:spPr>
          <a:xfrm>
            <a:off x="442675" y="1128525"/>
            <a:ext cx="6781500" cy="44310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b="1">
                <a:solidFill>
                  <a:schemeClr val="accent1"/>
                </a:solidFill>
                <a:latin typeface="Urbanist"/>
                <a:ea typeface="Urbanist"/>
                <a:cs typeface="Urbanist"/>
                <a:sym typeface="Urbanist"/>
              </a:rPr>
              <a:t>données souvent obsolète ou non fiable</a:t>
            </a:r>
            <a:endParaRPr b="1">
              <a:solidFill>
                <a:schemeClr val="accent1"/>
              </a:solidFill>
              <a:latin typeface="Urbanist"/>
              <a:ea typeface="Urbanist"/>
              <a:cs typeface="Urbanist"/>
              <a:sym typeface="Urbanist"/>
            </a:endParaRPr>
          </a:p>
          <a:p>
            <a:pPr marL="9144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ipso santé (2023): </a:t>
            </a:r>
            <a:r>
              <a:rPr lang="fr-FR" b="1">
                <a:solidFill>
                  <a:schemeClr val="accent1"/>
                </a:solidFill>
                <a:latin typeface="Urbanist"/>
                <a:ea typeface="Urbanist"/>
                <a:cs typeface="Urbanist"/>
                <a:sym typeface="Urbanist"/>
              </a:rPr>
              <a:t>2 mois de délais</a:t>
            </a:r>
            <a:r>
              <a:rPr lang="fr-FR">
                <a:solidFill>
                  <a:schemeClr val="accent1"/>
                </a:solidFill>
                <a:latin typeface="Urbanist"/>
                <a:ea typeface="Urbanist"/>
                <a:cs typeface="Urbanist"/>
                <a:sym typeface="Urbanist"/>
              </a:rPr>
              <a:t>, ½ des données sont erronées</a:t>
            </a:r>
            <a:endParaRPr>
              <a:solidFill>
                <a:schemeClr val="accent1"/>
              </a:solidFill>
              <a:latin typeface="Urbanist"/>
              <a:ea typeface="Urbanist"/>
              <a:cs typeface="Urbanist"/>
              <a:sym typeface="Urbanist"/>
            </a:endParaRPr>
          </a:p>
          <a:p>
            <a:pPr marL="9144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sondage CNAM sur 200 MG (2024) : </a:t>
            </a:r>
            <a:endParaRPr>
              <a:solidFill>
                <a:schemeClr val="accent1"/>
              </a:solidFill>
              <a:latin typeface="Urbanist"/>
              <a:ea typeface="Urbanist"/>
              <a:cs typeface="Urbanist"/>
              <a:sym typeface="Urbanist"/>
            </a:endParaRPr>
          </a:p>
          <a:p>
            <a:pPr marL="18288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non fiable : “ </a:t>
            </a:r>
            <a:r>
              <a:rPr lang="fr-FR" b="1">
                <a:solidFill>
                  <a:schemeClr val="accent1"/>
                </a:solidFill>
                <a:latin typeface="Urbanist"/>
                <a:ea typeface="Urbanist"/>
                <a:cs typeface="Urbanist"/>
                <a:sym typeface="Urbanist"/>
              </a:rPr>
              <a:t>4 patients sur 10 avaient déjà réalisé le dépistage</a:t>
            </a:r>
            <a:r>
              <a:rPr lang="fr-FR">
                <a:solidFill>
                  <a:schemeClr val="accent1"/>
                </a:solidFill>
                <a:latin typeface="Urbanist"/>
                <a:ea typeface="Urbanist"/>
                <a:cs typeface="Urbanist"/>
                <a:sym typeface="Urbanist"/>
              </a:rPr>
              <a:t> pour le cancer indiqué et plus d’1 sur 10 n’étaient pas éligibles au dépistage.”</a:t>
            </a:r>
            <a:endParaRPr>
              <a:solidFill>
                <a:schemeClr val="accent1"/>
              </a:solidFill>
              <a:latin typeface="Urbanist"/>
              <a:ea typeface="Urbanist"/>
              <a:cs typeface="Urbanist"/>
              <a:sym typeface="Urbanist"/>
            </a:endParaRPr>
          </a:p>
          <a:p>
            <a:pPr marL="18288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pas d’impact : “les médecins qui ont contacté une faible proportion de patients notés sur la liste (&lt;20%)”</a:t>
            </a:r>
            <a:endParaRPr>
              <a:solidFill>
                <a:schemeClr val="accent1"/>
              </a:solidFill>
              <a:latin typeface="Urbanist"/>
              <a:ea typeface="Urbanist"/>
              <a:cs typeface="Urbanist"/>
              <a:sym typeface="Urbanist"/>
            </a:endParaRPr>
          </a:p>
          <a:p>
            <a:pPr marL="0" lvl="0" indent="0" algn="l" rtl="0">
              <a:lnSpc>
                <a:spcPct val="100000"/>
              </a:lnSpc>
              <a:spcBef>
                <a:spcPts val="0"/>
              </a:spcBef>
              <a:spcAft>
                <a:spcPts val="0"/>
              </a:spcAft>
              <a:buSzPts val="1900"/>
              <a:buNone/>
            </a:pPr>
            <a:endParaRPr>
              <a:solidFill>
                <a:schemeClr val="accent1"/>
              </a:solidFill>
              <a:latin typeface="Urbanist"/>
              <a:ea typeface="Urbanist"/>
              <a:cs typeface="Urbanist"/>
              <a:sym typeface="Urbanist"/>
            </a:endParaRPr>
          </a:p>
          <a:p>
            <a:pPr marL="0" lvl="0" indent="0" algn="l" rtl="0">
              <a:lnSpc>
                <a:spcPct val="100000"/>
              </a:lnSpc>
              <a:spcBef>
                <a:spcPts val="0"/>
              </a:spcBef>
              <a:spcAft>
                <a:spcPts val="0"/>
              </a:spcAft>
              <a:buSzPts val="1900"/>
              <a:buNone/>
            </a:pPr>
            <a:r>
              <a:rPr lang="fr-FR" b="1">
                <a:solidFill>
                  <a:schemeClr val="accent1"/>
                </a:solidFill>
                <a:latin typeface="Urbanist"/>
                <a:ea typeface="Urbanist"/>
                <a:cs typeface="Urbanist"/>
                <a:sym typeface="Urbanist"/>
              </a:rPr>
              <a:t>approche individuelle et populationnelle : </a:t>
            </a:r>
            <a:endParaRPr b="1">
              <a:solidFill>
                <a:schemeClr val="accent1"/>
              </a:solidFill>
              <a:latin typeface="Urbanist"/>
              <a:ea typeface="Urbanist"/>
              <a:cs typeface="Urbanist"/>
              <a:sym typeface="Urbanist"/>
            </a:endParaRPr>
          </a:p>
          <a:p>
            <a:pPr marL="9144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module prévention</a:t>
            </a:r>
            <a:endParaRPr>
              <a:solidFill>
                <a:schemeClr val="accent1"/>
              </a:solidFill>
              <a:latin typeface="Urbanist"/>
              <a:ea typeface="Urbanist"/>
              <a:cs typeface="Urbanist"/>
              <a:sym typeface="Urbanist"/>
            </a:endParaRPr>
          </a:p>
          <a:p>
            <a:pPr marL="9144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tableau de suivi populationnel</a:t>
            </a:r>
            <a:endParaRPr>
              <a:solidFill>
                <a:schemeClr val="accent1"/>
              </a:solidFill>
              <a:latin typeface="Urbanist"/>
              <a:ea typeface="Urbanist"/>
              <a:cs typeface="Urbanist"/>
              <a:sym typeface="Urbanist"/>
            </a:endParaRPr>
          </a:p>
        </p:txBody>
      </p:sp>
      <p:pic>
        <p:nvPicPr>
          <p:cNvPr id="336" name="Google Shape;336;g355a3673ea2_0_387"/>
          <p:cNvPicPr preferRelativeResize="0"/>
          <p:nvPr/>
        </p:nvPicPr>
        <p:blipFill rotWithShape="1">
          <a:blip r:embed="rId4">
            <a:alphaModFix/>
          </a:blip>
          <a:srcRect/>
          <a:stretch/>
        </p:blipFill>
        <p:spPr>
          <a:xfrm>
            <a:off x="7733930" y="1128523"/>
            <a:ext cx="3818070" cy="2290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355a3673ea2_0_393"/>
          <p:cNvSpPr txBox="1">
            <a:spLocks noGrp="1"/>
          </p:cNvSpPr>
          <p:nvPr>
            <p:ph type="title"/>
          </p:nvPr>
        </p:nvSpPr>
        <p:spPr>
          <a:xfrm>
            <a:off x="554133" y="562556"/>
            <a:ext cx="15147600" cy="10179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SzPts val="1900"/>
              <a:buNone/>
            </a:pPr>
            <a:r>
              <a:rPr lang="fr-FR" sz="2400" b="1">
                <a:solidFill>
                  <a:srgbClr val="2E3578"/>
                </a:solidFill>
                <a:latin typeface="Urbanist"/>
                <a:ea typeface="Urbanist"/>
                <a:cs typeface="Urbanist"/>
                <a:sym typeface="Urbanist"/>
              </a:rPr>
              <a:t>profil dynamique de prescription</a:t>
            </a:r>
            <a:endParaRPr sz="2400" b="1">
              <a:solidFill>
                <a:srgbClr val="2E3578"/>
              </a:solidFill>
              <a:latin typeface="Urbanist"/>
              <a:ea typeface="Urbanist"/>
              <a:cs typeface="Urbanist"/>
              <a:sym typeface="Urbanist"/>
            </a:endParaRPr>
          </a:p>
          <a:p>
            <a:pPr marL="0" marR="0" lvl="0" indent="0" algn="l" rtl="0">
              <a:lnSpc>
                <a:spcPct val="100000"/>
              </a:lnSpc>
              <a:spcBef>
                <a:spcPts val="0"/>
              </a:spcBef>
              <a:spcAft>
                <a:spcPts val="0"/>
              </a:spcAft>
              <a:buSzPts val="1900"/>
              <a:buNone/>
            </a:pPr>
            <a:endParaRPr sz="2400" b="1">
              <a:solidFill>
                <a:srgbClr val="2E3578"/>
              </a:solidFill>
              <a:latin typeface="Urbanist"/>
              <a:ea typeface="Urbanist"/>
              <a:cs typeface="Urbanist"/>
              <a:sym typeface="Urbanist"/>
            </a:endParaRPr>
          </a:p>
        </p:txBody>
      </p:sp>
      <p:pic>
        <p:nvPicPr>
          <p:cNvPr id="342" name="Google Shape;342;g355a3673ea2_0_393"/>
          <p:cNvPicPr preferRelativeResize="0"/>
          <p:nvPr/>
        </p:nvPicPr>
        <p:blipFill rotWithShape="1">
          <a:blip r:embed="rId3">
            <a:alphaModFix/>
          </a:blip>
          <a:srcRect/>
          <a:stretch/>
        </p:blipFill>
        <p:spPr>
          <a:xfrm>
            <a:off x="415600" y="2731985"/>
            <a:ext cx="11360804" cy="3173048"/>
          </a:xfrm>
          <a:prstGeom prst="rect">
            <a:avLst/>
          </a:prstGeom>
          <a:noFill/>
          <a:ln>
            <a:noFill/>
          </a:ln>
        </p:spPr>
      </p:pic>
      <p:sp>
        <p:nvSpPr>
          <p:cNvPr id="343" name="Google Shape;343;g355a3673ea2_0_393"/>
          <p:cNvSpPr txBox="1">
            <a:spLocks noGrp="1"/>
          </p:cNvSpPr>
          <p:nvPr>
            <p:ph type="body" idx="1"/>
          </p:nvPr>
        </p:nvSpPr>
        <p:spPr>
          <a:xfrm>
            <a:off x="415600" y="975975"/>
            <a:ext cx="6755400" cy="1701900"/>
          </a:xfrm>
          <a:prstGeom prst="rect">
            <a:avLst/>
          </a:prstGeom>
          <a:noFill/>
          <a:ln>
            <a:noFill/>
          </a:ln>
        </p:spPr>
        <p:txBody>
          <a:bodyPr spcFirstLastPara="1" wrap="square" lIns="121900" tIns="121900" rIns="121900" bIns="121900" anchor="ctr" anchorCtr="0">
            <a:noAutofit/>
          </a:bodyPr>
          <a:lstStyle/>
          <a:p>
            <a:pPr marL="4572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manque du contexte et d’ajustement</a:t>
            </a:r>
            <a:endParaRPr>
              <a:solidFill>
                <a:schemeClr val="accent1"/>
              </a:solidFill>
              <a:latin typeface="Urbanist"/>
              <a:ea typeface="Urbanist"/>
              <a:cs typeface="Urbanist"/>
              <a:sym typeface="Urbanist"/>
            </a:endParaRPr>
          </a:p>
          <a:p>
            <a:pPr marL="4572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pas d’identification des patients</a:t>
            </a:r>
            <a:endParaRPr>
              <a:solidFill>
                <a:schemeClr val="accent1"/>
              </a:solidFill>
              <a:latin typeface="Urbanist"/>
              <a:ea typeface="Urbanist"/>
              <a:cs typeface="Urbanist"/>
              <a:sym typeface="Urbani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355a3673ea2_0_399"/>
          <p:cNvPicPr preferRelativeResize="0"/>
          <p:nvPr/>
        </p:nvPicPr>
        <p:blipFill rotWithShape="1">
          <a:blip r:embed="rId3">
            <a:alphaModFix/>
          </a:blip>
          <a:srcRect/>
          <a:stretch/>
        </p:blipFill>
        <p:spPr>
          <a:xfrm>
            <a:off x="1423618" y="3266915"/>
            <a:ext cx="9344763" cy="2317933"/>
          </a:xfrm>
          <a:prstGeom prst="rect">
            <a:avLst/>
          </a:prstGeom>
          <a:noFill/>
          <a:ln>
            <a:noFill/>
          </a:ln>
        </p:spPr>
      </p:pic>
      <p:sp>
        <p:nvSpPr>
          <p:cNvPr id="349" name="Google Shape;349;g355a3673ea2_0_399"/>
          <p:cNvSpPr txBox="1">
            <a:spLocks noGrp="1"/>
          </p:cNvSpPr>
          <p:nvPr>
            <p:ph type="title"/>
          </p:nvPr>
        </p:nvSpPr>
        <p:spPr>
          <a:xfrm>
            <a:off x="554133" y="562556"/>
            <a:ext cx="15147600" cy="10179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SzPts val="1900"/>
              <a:buNone/>
            </a:pPr>
            <a:r>
              <a:rPr lang="fr-FR" sz="2400" b="1">
                <a:solidFill>
                  <a:srgbClr val="2E3578"/>
                </a:solidFill>
                <a:latin typeface="Urbanist"/>
                <a:ea typeface="Urbanist"/>
                <a:cs typeface="Urbanist"/>
                <a:sym typeface="Urbanist"/>
              </a:rPr>
              <a:t>profil dynamique de prescription</a:t>
            </a:r>
            <a:endParaRPr sz="2400" b="1">
              <a:solidFill>
                <a:srgbClr val="2E3578"/>
              </a:solidFill>
              <a:latin typeface="Urbanist"/>
              <a:ea typeface="Urbanist"/>
              <a:cs typeface="Urbanist"/>
              <a:sym typeface="Urbanist"/>
            </a:endParaRPr>
          </a:p>
          <a:p>
            <a:pPr marL="0" marR="0" lvl="0" indent="0" algn="l" rtl="0">
              <a:lnSpc>
                <a:spcPct val="100000"/>
              </a:lnSpc>
              <a:spcBef>
                <a:spcPts val="0"/>
              </a:spcBef>
              <a:spcAft>
                <a:spcPts val="0"/>
              </a:spcAft>
              <a:buSzPts val="1900"/>
              <a:buNone/>
            </a:pPr>
            <a:endParaRPr sz="2400" b="1">
              <a:solidFill>
                <a:srgbClr val="2E3578"/>
              </a:solidFill>
              <a:latin typeface="Urbanist"/>
              <a:ea typeface="Urbanist"/>
              <a:cs typeface="Urbanist"/>
              <a:sym typeface="Urbanist"/>
            </a:endParaRPr>
          </a:p>
        </p:txBody>
      </p:sp>
      <p:sp>
        <p:nvSpPr>
          <p:cNvPr id="350" name="Google Shape;350;g355a3673ea2_0_399"/>
          <p:cNvSpPr txBox="1">
            <a:spLocks noGrp="1"/>
          </p:cNvSpPr>
          <p:nvPr>
            <p:ph type="body" idx="1"/>
          </p:nvPr>
        </p:nvSpPr>
        <p:spPr>
          <a:xfrm>
            <a:off x="554125" y="1240249"/>
            <a:ext cx="10312500" cy="1782900"/>
          </a:xfrm>
          <a:prstGeom prst="rect">
            <a:avLst/>
          </a:prstGeom>
          <a:noFill/>
          <a:ln>
            <a:noFill/>
          </a:ln>
        </p:spPr>
        <p:txBody>
          <a:bodyPr spcFirstLastPara="1" wrap="square" lIns="121900" tIns="121900" rIns="121900" bIns="121900" anchor="ctr" anchorCtr="0">
            <a:noAutofit/>
          </a:bodyPr>
          <a:lstStyle/>
          <a:p>
            <a:pPr marL="4572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manque du contexte et d’ajustement</a:t>
            </a:r>
            <a:endParaRPr>
              <a:solidFill>
                <a:schemeClr val="accent1"/>
              </a:solidFill>
              <a:latin typeface="Urbanist"/>
              <a:ea typeface="Urbanist"/>
              <a:cs typeface="Urbanist"/>
              <a:sym typeface="Urbanist"/>
            </a:endParaRPr>
          </a:p>
          <a:p>
            <a:pPr marL="4572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pas d’identification des patients</a:t>
            </a:r>
            <a:endParaRPr>
              <a:solidFill>
                <a:schemeClr val="accent1"/>
              </a:solidFill>
              <a:latin typeface="Urbanist"/>
              <a:ea typeface="Urbanist"/>
              <a:cs typeface="Urbanist"/>
              <a:sym typeface="Urbanist"/>
            </a:endParaRPr>
          </a:p>
          <a:p>
            <a:pPr marL="457200" lvl="0" indent="-349250" algn="l" rtl="0">
              <a:lnSpc>
                <a:spcPct val="100000"/>
              </a:lnSpc>
              <a:spcBef>
                <a:spcPts val="0"/>
              </a:spcBef>
              <a:spcAft>
                <a:spcPts val="0"/>
              </a:spcAft>
              <a:buClr>
                <a:schemeClr val="accent1"/>
              </a:buClr>
              <a:buSzPts val="1900"/>
              <a:buFont typeface="Urbanist"/>
              <a:buChar char="●"/>
            </a:pPr>
            <a:r>
              <a:rPr lang="fr-FR">
                <a:solidFill>
                  <a:schemeClr val="accent1"/>
                </a:solidFill>
                <a:latin typeface="Urbanist"/>
                <a:ea typeface="Urbanist"/>
                <a:cs typeface="Urbanist"/>
                <a:sym typeface="Urbanist"/>
              </a:rPr>
              <a:t>services non fonctionnels : antibiothérapie</a:t>
            </a:r>
            <a:endParaRPr>
              <a:solidFill>
                <a:schemeClr val="accent1"/>
              </a:solidFill>
              <a:latin typeface="Urbanist"/>
              <a:ea typeface="Urbanist"/>
              <a:cs typeface="Urbanist"/>
              <a:sym typeface="Urbani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355a3673ea2_0_405"/>
          <p:cNvSpPr txBox="1">
            <a:spLocks noGrp="1"/>
          </p:cNvSpPr>
          <p:nvPr>
            <p:ph type="title"/>
          </p:nvPr>
        </p:nvSpPr>
        <p:spPr>
          <a:xfrm>
            <a:off x="554133" y="501781"/>
            <a:ext cx="15147600" cy="10179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SzPts val="1900"/>
              <a:buNone/>
            </a:pPr>
            <a:r>
              <a:rPr lang="fr-FR" sz="2400" b="1">
                <a:solidFill>
                  <a:srgbClr val="2E3578"/>
                </a:solidFill>
                <a:latin typeface="Urbanist"/>
                <a:ea typeface="Urbanist"/>
                <a:cs typeface="Urbanist"/>
                <a:sym typeface="Urbanist"/>
              </a:rPr>
              <a:t>ROSP (Rémunération sur objectifs de santé publique)</a:t>
            </a:r>
            <a:endParaRPr sz="2400" b="1">
              <a:solidFill>
                <a:srgbClr val="2E3578"/>
              </a:solidFill>
              <a:latin typeface="Urbanist"/>
              <a:ea typeface="Urbanist"/>
              <a:cs typeface="Urbanist"/>
              <a:sym typeface="Urbanist"/>
            </a:endParaRPr>
          </a:p>
        </p:txBody>
      </p:sp>
      <p:sp>
        <p:nvSpPr>
          <p:cNvPr id="356" name="Google Shape;356;g355a3673ea2_0_405"/>
          <p:cNvSpPr txBox="1">
            <a:spLocks noGrp="1"/>
          </p:cNvSpPr>
          <p:nvPr>
            <p:ph type="body" idx="1"/>
          </p:nvPr>
        </p:nvSpPr>
        <p:spPr>
          <a:xfrm>
            <a:off x="1030851" y="4424500"/>
            <a:ext cx="7020000" cy="1611300"/>
          </a:xfrm>
          <a:prstGeom prst="rect">
            <a:avLst/>
          </a:prstGeom>
          <a:noFill/>
          <a:ln>
            <a:noFill/>
          </a:ln>
        </p:spPr>
        <p:txBody>
          <a:bodyPr spcFirstLastPara="1" wrap="square" lIns="121900" tIns="121900" rIns="121900" bIns="121900" anchor="ctr" anchorCtr="0">
            <a:noAutofit/>
          </a:bodyPr>
          <a:lstStyle/>
          <a:p>
            <a:pPr marL="609600" lvl="0" indent="-425450" algn="l" rtl="0">
              <a:lnSpc>
                <a:spcPct val="100000"/>
              </a:lnSpc>
              <a:spcBef>
                <a:spcPts val="0"/>
              </a:spcBef>
              <a:spcAft>
                <a:spcPts val="0"/>
              </a:spcAft>
              <a:buClr>
                <a:schemeClr val="accent1"/>
              </a:buClr>
              <a:buSzPts val="1900"/>
              <a:buChar char="-"/>
            </a:pPr>
            <a:r>
              <a:rPr lang="fr-FR">
                <a:solidFill>
                  <a:schemeClr val="accent1"/>
                </a:solidFill>
              </a:rPr>
              <a:t>fiabilité des détection de pathologie dans le SNDS ?</a:t>
            </a:r>
            <a:endParaRPr>
              <a:solidFill>
                <a:schemeClr val="accent1"/>
              </a:solidFill>
            </a:endParaRPr>
          </a:p>
          <a:p>
            <a:pPr marL="609600" lvl="0" indent="-425450" algn="l" rtl="0">
              <a:lnSpc>
                <a:spcPct val="100000"/>
              </a:lnSpc>
              <a:spcBef>
                <a:spcPts val="0"/>
              </a:spcBef>
              <a:spcAft>
                <a:spcPts val="0"/>
              </a:spcAft>
              <a:buClr>
                <a:schemeClr val="accent1"/>
              </a:buClr>
              <a:buSzPts val="1900"/>
              <a:buChar char="-"/>
            </a:pPr>
            <a:r>
              <a:rPr lang="fr-FR">
                <a:solidFill>
                  <a:schemeClr val="accent1"/>
                </a:solidFill>
              </a:rPr>
              <a:t>fiabilité des mesures dans le SNDS lors d’une hospitalisation ?</a:t>
            </a:r>
            <a:endParaRPr>
              <a:solidFill>
                <a:schemeClr val="accent1"/>
              </a:solidFill>
            </a:endParaRPr>
          </a:p>
        </p:txBody>
      </p:sp>
      <p:pic>
        <p:nvPicPr>
          <p:cNvPr id="357" name="Google Shape;357;g355a3673ea2_0_405"/>
          <p:cNvPicPr preferRelativeResize="0"/>
          <p:nvPr/>
        </p:nvPicPr>
        <p:blipFill rotWithShape="1">
          <a:blip r:embed="rId3">
            <a:alphaModFix/>
          </a:blip>
          <a:srcRect/>
          <a:stretch/>
        </p:blipFill>
        <p:spPr>
          <a:xfrm>
            <a:off x="479025" y="1843000"/>
            <a:ext cx="8223401" cy="2300775"/>
          </a:xfrm>
          <a:prstGeom prst="rect">
            <a:avLst/>
          </a:prstGeom>
          <a:noFill/>
          <a:ln>
            <a:noFill/>
          </a:ln>
        </p:spPr>
      </p:pic>
      <p:sp>
        <p:nvSpPr>
          <p:cNvPr id="358" name="Google Shape;358;g355a3673ea2_0_405"/>
          <p:cNvSpPr txBox="1"/>
          <p:nvPr/>
        </p:nvSpPr>
        <p:spPr>
          <a:xfrm>
            <a:off x="738200" y="5843725"/>
            <a:ext cx="7188900" cy="558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2000" b="0" i="0" u="none" strike="noStrike" cap="none">
                <a:solidFill>
                  <a:schemeClr val="accent1"/>
                </a:solidFill>
                <a:latin typeface="Urbanist"/>
                <a:ea typeface="Urbanist"/>
                <a:cs typeface="Urbanist"/>
                <a:sym typeface="Urbanist"/>
              </a:rPr>
              <a:t>algorithme de détection de pathologie en ville (P4DP) vs SNDS</a:t>
            </a:r>
            <a:endParaRPr sz="2000" b="0" i="0" u="none" strike="noStrike" cap="none">
              <a:solidFill>
                <a:schemeClr val="accent1"/>
              </a:solidFill>
              <a:latin typeface="Urbanist"/>
              <a:ea typeface="Urbanist"/>
              <a:cs typeface="Urbanist"/>
              <a:sym typeface="Urbanist"/>
            </a:endParaRPr>
          </a:p>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accent1"/>
                </a:solidFill>
                <a:latin typeface="Urbanist"/>
                <a:ea typeface="Urbanist"/>
                <a:cs typeface="Urbanist"/>
                <a:sym typeface="Urbanist"/>
              </a:rPr>
              <a:t>projet PathoCarto (lauréat 2024)</a:t>
            </a:r>
            <a:endParaRPr sz="2400" b="1" i="0" u="none" strike="noStrike" cap="none">
              <a:solidFill>
                <a:schemeClr val="accent1"/>
              </a:solidFill>
              <a:latin typeface="Arial"/>
              <a:ea typeface="Arial"/>
              <a:cs typeface="Arial"/>
              <a:sym typeface="Arial"/>
            </a:endParaRPr>
          </a:p>
        </p:txBody>
      </p:sp>
      <p:pic>
        <p:nvPicPr>
          <p:cNvPr id="359" name="Google Shape;359;g355a3673ea2_0_405"/>
          <p:cNvPicPr preferRelativeResize="0"/>
          <p:nvPr/>
        </p:nvPicPr>
        <p:blipFill rotWithShape="1">
          <a:blip r:embed="rId4">
            <a:alphaModFix/>
          </a:blip>
          <a:srcRect/>
          <a:stretch/>
        </p:blipFill>
        <p:spPr>
          <a:xfrm>
            <a:off x="9354888" y="1326922"/>
            <a:ext cx="1626025" cy="1848725"/>
          </a:xfrm>
          <a:prstGeom prst="rect">
            <a:avLst/>
          </a:prstGeom>
          <a:noFill/>
          <a:ln>
            <a:noFill/>
          </a:ln>
        </p:spPr>
      </p:pic>
      <p:grpSp>
        <p:nvGrpSpPr>
          <p:cNvPr id="360" name="Google Shape;360;g355a3673ea2_0_405"/>
          <p:cNvGrpSpPr/>
          <p:nvPr/>
        </p:nvGrpSpPr>
        <p:grpSpPr>
          <a:xfrm>
            <a:off x="8710507" y="5487544"/>
            <a:ext cx="2914800" cy="916293"/>
            <a:chOff x="-1238025" y="-2019"/>
            <a:chExt cx="13469501" cy="4234258"/>
          </a:xfrm>
        </p:grpSpPr>
        <p:sp>
          <p:nvSpPr>
            <p:cNvPr id="361" name="Google Shape;361;g355a3673ea2_0_405"/>
            <p:cNvSpPr/>
            <p:nvPr/>
          </p:nvSpPr>
          <p:spPr>
            <a:xfrm>
              <a:off x="-1061330" y="180364"/>
              <a:ext cx="2346693" cy="2964695"/>
            </a:xfrm>
            <a:custGeom>
              <a:avLst/>
              <a:gdLst/>
              <a:ahLst/>
              <a:cxnLst/>
              <a:rect l="l" t="t" r="r" b="b"/>
              <a:pathLst>
                <a:path w="2346693" h="2964695" extrusionOk="0">
                  <a:moveTo>
                    <a:pt x="2082204" y="1897462"/>
                  </a:moveTo>
                  <a:cubicBezTo>
                    <a:pt x="1831418" y="2197144"/>
                    <a:pt x="1691339" y="2573967"/>
                    <a:pt x="1685475" y="2964696"/>
                  </a:cubicBezTo>
                  <a:lnTo>
                    <a:pt x="662504" y="2964696"/>
                  </a:lnTo>
                  <a:cubicBezTo>
                    <a:pt x="659648" y="2584392"/>
                    <a:pt x="525701" y="2216714"/>
                    <a:pt x="283262" y="1923692"/>
                  </a:cubicBezTo>
                  <a:cubicBezTo>
                    <a:pt x="91044" y="1697973"/>
                    <a:pt x="-9739" y="1408489"/>
                    <a:pt x="743" y="1112201"/>
                  </a:cubicBezTo>
                  <a:cubicBezTo>
                    <a:pt x="34776" y="464826"/>
                    <a:pt x="587165" y="-32385"/>
                    <a:pt x="1234540" y="1648"/>
                  </a:cubicBezTo>
                  <a:cubicBezTo>
                    <a:pt x="1855310" y="34282"/>
                    <a:pt x="2342996" y="545230"/>
                    <a:pt x="2346690" y="1166846"/>
                  </a:cubicBezTo>
                  <a:cubicBezTo>
                    <a:pt x="2347374" y="1433942"/>
                    <a:pt x="2253704" y="1692697"/>
                    <a:pt x="2082204" y="1897462"/>
                  </a:cubicBezTo>
                  <a:close/>
                </a:path>
              </a:pathLst>
            </a:custGeom>
            <a:solidFill>
              <a:srgbClr val="FFFFFF"/>
            </a:solidFill>
            <a:ln w="127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sp>
          <p:nvSpPr>
            <p:cNvPr id="362" name="Google Shape;362;g355a3673ea2_0_405"/>
            <p:cNvSpPr/>
            <p:nvPr/>
          </p:nvSpPr>
          <p:spPr>
            <a:xfrm>
              <a:off x="-1238025" y="-2019"/>
              <a:ext cx="2705018" cy="3318313"/>
            </a:xfrm>
            <a:custGeom>
              <a:avLst/>
              <a:gdLst/>
              <a:ahLst/>
              <a:cxnLst/>
              <a:rect l="l" t="t" r="r" b="b"/>
              <a:pathLst>
                <a:path w="2705018" h="3318313" extrusionOk="0">
                  <a:moveTo>
                    <a:pt x="1289482" y="572"/>
                  </a:moveTo>
                  <a:cubicBezTo>
                    <a:pt x="596563" y="41140"/>
                    <a:pt x="43476" y="593522"/>
                    <a:pt x="2025" y="1286389"/>
                  </a:cubicBezTo>
                  <a:cubicBezTo>
                    <a:pt x="-17177" y="1629226"/>
                    <a:pt x="100787" y="1965620"/>
                    <a:pt x="329900" y="2221380"/>
                  </a:cubicBezTo>
                  <a:cubicBezTo>
                    <a:pt x="553323" y="2488482"/>
                    <a:pt x="672679" y="2827336"/>
                    <a:pt x="665973" y="3175497"/>
                  </a:cubicBezTo>
                  <a:lnTo>
                    <a:pt x="665972" y="3230143"/>
                  </a:lnTo>
                  <a:cubicBezTo>
                    <a:pt x="663151" y="3275930"/>
                    <a:pt x="697981" y="3315335"/>
                    <a:pt x="743768" y="3318156"/>
                  </a:cubicBezTo>
                  <a:cubicBezTo>
                    <a:pt x="747342" y="3318376"/>
                    <a:pt x="750926" y="3318365"/>
                    <a:pt x="754499" y="3318123"/>
                  </a:cubicBezTo>
                  <a:lnTo>
                    <a:pt x="1956708" y="3318123"/>
                  </a:lnTo>
                  <a:cubicBezTo>
                    <a:pt x="2002496" y="3320925"/>
                    <a:pt x="2041886" y="3286077"/>
                    <a:pt x="2044688" y="3240289"/>
                  </a:cubicBezTo>
                  <a:cubicBezTo>
                    <a:pt x="2044895" y="3236910"/>
                    <a:pt x="2044895" y="3233522"/>
                    <a:pt x="2044688" y="3230143"/>
                  </a:cubicBezTo>
                  <a:lnTo>
                    <a:pt x="2044688" y="3158010"/>
                  </a:lnTo>
                  <a:cubicBezTo>
                    <a:pt x="2048235" y="2802187"/>
                    <a:pt x="2176221" y="2458830"/>
                    <a:pt x="2406444" y="2187500"/>
                  </a:cubicBezTo>
                  <a:cubicBezTo>
                    <a:pt x="2872739" y="1610547"/>
                    <a:pt x="2783034" y="764827"/>
                    <a:pt x="2206081" y="298531"/>
                  </a:cubicBezTo>
                  <a:cubicBezTo>
                    <a:pt x="1949199" y="90918"/>
                    <a:pt x="1624827" y="-14769"/>
                    <a:pt x="1294946" y="1665"/>
                  </a:cubicBezTo>
                  <a:close/>
                  <a:moveTo>
                    <a:pt x="2259446" y="2082033"/>
                  </a:moveTo>
                  <a:cubicBezTo>
                    <a:pt x="2008660" y="2381715"/>
                    <a:pt x="1868581" y="2758538"/>
                    <a:pt x="1862717" y="3149267"/>
                  </a:cubicBezTo>
                  <a:lnTo>
                    <a:pt x="839746" y="3149267"/>
                  </a:lnTo>
                  <a:cubicBezTo>
                    <a:pt x="837393" y="2768212"/>
                    <a:pt x="703416" y="2399680"/>
                    <a:pt x="460504" y="2106077"/>
                  </a:cubicBezTo>
                  <a:cubicBezTo>
                    <a:pt x="268803" y="1880922"/>
                    <a:pt x="168053" y="1592315"/>
                    <a:pt x="177985" y="1296772"/>
                  </a:cubicBezTo>
                  <a:cubicBezTo>
                    <a:pt x="205858" y="649103"/>
                    <a:pt x="753493" y="146660"/>
                    <a:pt x="1401162" y="174533"/>
                  </a:cubicBezTo>
                  <a:cubicBezTo>
                    <a:pt x="2030836" y="201631"/>
                    <a:pt x="2526722" y="721165"/>
                    <a:pt x="2524479" y="1351418"/>
                  </a:cubicBezTo>
                  <a:cubicBezTo>
                    <a:pt x="2524963" y="1618574"/>
                    <a:pt x="2431101" y="1877321"/>
                    <a:pt x="2259447" y="2082033"/>
                  </a:cubicBezTo>
                  <a:close/>
                </a:path>
              </a:pathLst>
            </a:custGeom>
            <a:solidFill>
              <a:srgbClr val="2B377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sp>
          <p:nvSpPr>
            <p:cNvPr id="363" name="Google Shape;363;g355a3673ea2_0_405"/>
            <p:cNvSpPr/>
            <p:nvPr/>
          </p:nvSpPr>
          <p:spPr>
            <a:xfrm>
              <a:off x="-658393" y="760315"/>
              <a:ext cx="1541013" cy="1541560"/>
            </a:xfrm>
            <a:custGeom>
              <a:avLst/>
              <a:gdLst/>
              <a:ahLst/>
              <a:cxnLst/>
              <a:rect l="l" t="t" r="r" b="b"/>
              <a:pathLst>
                <a:path w="1541013" h="1541560" extrusionOk="0">
                  <a:moveTo>
                    <a:pt x="493999" y="0"/>
                  </a:moveTo>
                  <a:lnTo>
                    <a:pt x="1047015" y="0"/>
                  </a:lnTo>
                  <a:lnTo>
                    <a:pt x="1047015" y="493999"/>
                  </a:lnTo>
                  <a:lnTo>
                    <a:pt x="1541014" y="493999"/>
                  </a:lnTo>
                  <a:lnTo>
                    <a:pt x="1541014" y="1047561"/>
                  </a:lnTo>
                  <a:lnTo>
                    <a:pt x="1047015" y="1047561"/>
                  </a:lnTo>
                  <a:lnTo>
                    <a:pt x="1047015" y="1541560"/>
                  </a:lnTo>
                  <a:lnTo>
                    <a:pt x="493999" y="1541560"/>
                  </a:lnTo>
                  <a:lnTo>
                    <a:pt x="493999" y="1047561"/>
                  </a:lnTo>
                  <a:lnTo>
                    <a:pt x="0" y="1047561"/>
                  </a:lnTo>
                  <a:lnTo>
                    <a:pt x="0" y="493999"/>
                  </a:lnTo>
                  <a:lnTo>
                    <a:pt x="493999" y="493999"/>
                  </a:lnTo>
                  <a:lnTo>
                    <a:pt x="493999" y="0"/>
                  </a:lnTo>
                  <a:close/>
                </a:path>
              </a:pathLst>
            </a:custGeom>
            <a:solidFill>
              <a:srgbClr val="ED79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sp>
          <p:nvSpPr>
            <p:cNvPr id="364" name="Google Shape;364;g355a3673ea2_0_405"/>
            <p:cNvSpPr/>
            <p:nvPr/>
          </p:nvSpPr>
          <p:spPr>
            <a:xfrm>
              <a:off x="-550740" y="3464739"/>
              <a:ext cx="1329142" cy="767500"/>
            </a:xfrm>
            <a:custGeom>
              <a:avLst/>
              <a:gdLst/>
              <a:ahLst/>
              <a:cxnLst/>
              <a:rect l="l" t="t" r="r" b="b"/>
              <a:pathLst>
                <a:path w="1329142" h="767500" extrusionOk="0">
                  <a:moveTo>
                    <a:pt x="1241008" y="0"/>
                  </a:moveTo>
                  <a:lnTo>
                    <a:pt x="87980" y="0"/>
                  </a:lnTo>
                  <a:cubicBezTo>
                    <a:pt x="39390" y="0"/>
                    <a:pt x="0" y="39390"/>
                    <a:pt x="0" y="87980"/>
                  </a:cubicBezTo>
                  <a:cubicBezTo>
                    <a:pt x="0" y="136570"/>
                    <a:pt x="39390" y="175960"/>
                    <a:pt x="87980" y="175960"/>
                  </a:cubicBezTo>
                  <a:lnTo>
                    <a:pt x="1241008" y="175960"/>
                  </a:lnTo>
                  <a:cubicBezTo>
                    <a:pt x="1286796" y="178761"/>
                    <a:pt x="1326186" y="143914"/>
                    <a:pt x="1328988" y="98126"/>
                  </a:cubicBezTo>
                  <a:cubicBezTo>
                    <a:pt x="1329195" y="94747"/>
                    <a:pt x="1329195" y="91359"/>
                    <a:pt x="1328988" y="87980"/>
                  </a:cubicBezTo>
                  <a:cubicBezTo>
                    <a:pt x="1325812" y="40768"/>
                    <a:pt x="1288220" y="3176"/>
                    <a:pt x="1241008" y="0"/>
                  </a:cubicBezTo>
                  <a:close/>
                  <a:moveTo>
                    <a:pt x="1160678" y="299460"/>
                  </a:moveTo>
                  <a:lnTo>
                    <a:pt x="165577" y="299460"/>
                  </a:lnTo>
                  <a:cubicBezTo>
                    <a:pt x="116836" y="303298"/>
                    <a:pt x="80436" y="345922"/>
                    <a:pt x="84274" y="394663"/>
                  </a:cubicBezTo>
                  <a:cubicBezTo>
                    <a:pt x="87692" y="438070"/>
                    <a:pt x="122169" y="472547"/>
                    <a:pt x="165577" y="475966"/>
                  </a:cubicBezTo>
                  <a:lnTo>
                    <a:pt x="1160678" y="475966"/>
                  </a:lnTo>
                  <a:cubicBezTo>
                    <a:pt x="1206467" y="478767"/>
                    <a:pt x="1245857" y="443920"/>
                    <a:pt x="1248658" y="398132"/>
                  </a:cubicBezTo>
                  <a:cubicBezTo>
                    <a:pt x="1248865" y="394753"/>
                    <a:pt x="1248865" y="391365"/>
                    <a:pt x="1248658" y="387986"/>
                  </a:cubicBezTo>
                  <a:cubicBezTo>
                    <a:pt x="1245513" y="340665"/>
                    <a:pt x="1207978" y="302898"/>
                    <a:pt x="1160678" y="299459"/>
                  </a:cubicBezTo>
                  <a:close/>
                  <a:moveTo>
                    <a:pt x="877066" y="590722"/>
                  </a:moveTo>
                  <a:lnTo>
                    <a:pt x="449189" y="590722"/>
                  </a:lnTo>
                  <a:cubicBezTo>
                    <a:pt x="400448" y="586883"/>
                    <a:pt x="357824" y="623284"/>
                    <a:pt x="353986" y="672025"/>
                  </a:cubicBezTo>
                  <a:cubicBezTo>
                    <a:pt x="350148" y="720765"/>
                    <a:pt x="386548" y="763390"/>
                    <a:pt x="435289" y="767228"/>
                  </a:cubicBezTo>
                  <a:cubicBezTo>
                    <a:pt x="439915" y="767592"/>
                    <a:pt x="444563" y="767592"/>
                    <a:pt x="449189" y="767228"/>
                  </a:cubicBezTo>
                  <a:lnTo>
                    <a:pt x="877066" y="767228"/>
                  </a:lnTo>
                  <a:cubicBezTo>
                    <a:pt x="923157" y="770029"/>
                    <a:pt x="962791" y="734936"/>
                    <a:pt x="965593" y="688846"/>
                  </a:cubicBezTo>
                  <a:cubicBezTo>
                    <a:pt x="965798" y="685468"/>
                    <a:pt x="965798" y="682080"/>
                    <a:pt x="965593" y="678702"/>
                  </a:cubicBezTo>
                  <a:cubicBezTo>
                    <a:pt x="965292" y="630024"/>
                    <a:pt x="925746" y="590721"/>
                    <a:pt x="877066" y="590722"/>
                  </a:cubicBezTo>
                  <a:close/>
                </a:path>
              </a:pathLst>
            </a:custGeom>
            <a:solidFill>
              <a:srgbClr val="2B377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sp>
          <p:nvSpPr>
            <p:cNvPr id="365" name="Google Shape;365;g355a3673ea2_0_405"/>
            <p:cNvSpPr/>
            <p:nvPr/>
          </p:nvSpPr>
          <p:spPr>
            <a:xfrm>
              <a:off x="2249860" y="702937"/>
              <a:ext cx="9981616" cy="2002224"/>
            </a:xfrm>
            <a:custGeom>
              <a:avLst/>
              <a:gdLst/>
              <a:ahLst/>
              <a:cxnLst/>
              <a:rect l="l" t="t" r="r" b="b"/>
              <a:pathLst>
                <a:path w="9981616" h="2002224" extrusionOk="0">
                  <a:moveTo>
                    <a:pt x="0" y="331700"/>
                  </a:moveTo>
                  <a:lnTo>
                    <a:pt x="0" y="68854"/>
                  </a:lnTo>
                  <a:lnTo>
                    <a:pt x="154648" y="68854"/>
                  </a:lnTo>
                  <a:lnTo>
                    <a:pt x="154648" y="331700"/>
                  </a:lnTo>
                  <a:close/>
                  <a:moveTo>
                    <a:pt x="0" y="1598938"/>
                  </a:moveTo>
                  <a:lnTo>
                    <a:pt x="0" y="457386"/>
                  </a:lnTo>
                  <a:lnTo>
                    <a:pt x="154648" y="457386"/>
                  </a:lnTo>
                  <a:lnTo>
                    <a:pt x="154648" y="1598938"/>
                  </a:lnTo>
                  <a:close/>
                  <a:moveTo>
                    <a:pt x="1024610" y="1625715"/>
                  </a:moveTo>
                  <a:cubicBezTo>
                    <a:pt x="847759" y="1632195"/>
                    <a:pt x="679977" y="1547375"/>
                    <a:pt x="580339" y="1401120"/>
                  </a:cubicBezTo>
                  <a:lnTo>
                    <a:pt x="580339" y="2002225"/>
                  </a:lnTo>
                  <a:lnTo>
                    <a:pt x="425691" y="2002225"/>
                  </a:lnTo>
                  <a:lnTo>
                    <a:pt x="425691" y="457386"/>
                  </a:lnTo>
                  <a:lnTo>
                    <a:pt x="580339" y="457386"/>
                  </a:lnTo>
                  <a:lnTo>
                    <a:pt x="580339" y="653565"/>
                  </a:lnTo>
                  <a:cubicBezTo>
                    <a:pt x="681210" y="506534"/>
                    <a:pt x="850858" y="422020"/>
                    <a:pt x="1028982" y="430063"/>
                  </a:cubicBezTo>
                  <a:cubicBezTo>
                    <a:pt x="1359152" y="431270"/>
                    <a:pt x="1625829" y="699905"/>
                    <a:pt x="1624622" y="1030075"/>
                  </a:cubicBezTo>
                  <a:cubicBezTo>
                    <a:pt x="1623414" y="1360245"/>
                    <a:pt x="1354780" y="1626922"/>
                    <a:pt x="1024610" y="1625715"/>
                  </a:cubicBezTo>
                  <a:close/>
                  <a:moveTo>
                    <a:pt x="1024610" y="572142"/>
                  </a:moveTo>
                  <a:cubicBezTo>
                    <a:pt x="772757" y="580862"/>
                    <a:pt x="575659" y="792098"/>
                    <a:pt x="584379" y="1043950"/>
                  </a:cubicBezTo>
                  <a:cubicBezTo>
                    <a:pt x="592675" y="1283563"/>
                    <a:pt x="784998" y="1475886"/>
                    <a:pt x="1024610" y="1484182"/>
                  </a:cubicBezTo>
                  <a:cubicBezTo>
                    <a:pt x="1269045" y="1487569"/>
                    <a:pt x="1469945" y="1292162"/>
                    <a:pt x="1473333" y="1047726"/>
                  </a:cubicBezTo>
                  <a:cubicBezTo>
                    <a:pt x="1473410" y="1042207"/>
                    <a:pt x="1473383" y="1036686"/>
                    <a:pt x="1473253" y="1031167"/>
                  </a:cubicBezTo>
                  <a:cubicBezTo>
                    <a:pt x="1481430" y="785940"/>
                    <a:pt x="1289263" y="580514"/>
                    <a:pt x="1044035" y="572337"/>
                  </a:cubicBezTo>
                  <a:cubicBezTo>
                    <a:pt x="1036834" y="572097"/>
                    <a:pt x="1029629" y="572032"/>
                    <a:pt x="1022424" y="572142"/>
                  </a:cubicBezTo>
                  <a:close/>
                  <a:moveTo>
                    <a:pt x="2131189" y="1625715"/>
                  </a:moveTo>
                  <a:cubicBezTo>
                    <a:pt x="1912606" y="1625715"/>
                    <a:pt x="1763969" y="1484182"/>
                    <a:pt x="1763969" y="1262866"/>
                  </a:cubicBezTo>
                  <a:lnTo>
                    <a:pt x="1916431" y="1262866"/>
                  </a:lnTo>
                  <a:cubicBezTo>
                    <a:pt x="1906265" y="1374675"/>
                    <a:pt x="1988664" y="1473554"/>
                    <a:pt x="2100472" y="1483720"/>
                  </a:cubicBezTo>
                  <a:cubicBezTo>
                    <a:pt x="2110685" y="1484648"/>
                    <a:pt x="2120953" y="1484803"/>
                    <a:pt x="2131189" y="1484182"/>
                  </a:cubicBezTo>
                  <a:cubicBezTo>
                    <a:pt x="2235599" y="1485818"/>
                    <a:pt x="2321567" y="1402502"/>
                    <a:pt x="2323203" y="1298092"/>
                  </a:cubicBezTo>
                  <a:cubicBezTo>
                    <a:pt x="2323267" y="1293999"/>
                    <a:pt x="2323198" y="1289906"/>
                    <a:pt x="2322997" y="1285817"/>
                  </a:cubicBezTo>
                  <a:cubicBezTo>
                    <a:pt x="2322996" y="1171061"/>
                    <a:pt x="2268350" y="1133355"/>
                    <a:pt x="2104413" y="1067234"/>
                  </a:cubicBezTo>
                  <a:cubicBezTo>
                    <a:pt x="1940475" y="1001112"/>
                    <a:pt x="1940475" y="1000566"/>
                    <a:pt x="1893480" y="957942"/>
                  </a:cubicBezTo>
                  <a:cubicBezTo>
                    <a:pt x="1837293" y="904997"/>
                    <a:pt x="1806126" y="830753"/>
                    <a:pt x="1807686" y="753567"/>
                  </a:cubicBezTo>
                  <a:cubicBezTo>
                    <a:pt x="1803062" y="580697"/>
                    <a:pt x="1939452" y="436809"/>
                    <a:pt x="2112322" y="432185"/>
                  </a:cubicBezTo>
                  <a:cubicBezTo>
                    <a:pt x="2118610" y="432017"/>
                    <a:pt x="2124902" y="432038"/>
                    <a:pt x="2131189" y="432249"/>
                  </a:cubicBezTo>
                  <a:cubicBezTo>
                    <a:pt x="2298711" y="422565"/>
                    <a:pt x="2442365" y="550517"/>
                    <a:pt x="2452049" y="718039"/>
                  </a:cubicBezTo>
                  <a:cubicBezTo>
                    <a:pt x="2452491" y="725683"/>
                    <a:pt x="2452644" y="733342"/>
                    <a:pt x="2452507" y="740998"/>
                  </a:cubicBezTo>
                  <a:lnTo>
                    <a:pt x="2296220" y="740998"/>
                  </a:lnTo>
                  <a:cubicBezTo>
                    <a:pt x="2303831" y="656534"/>
                    <a:pt x="2241529" y="581893"/>
                    <a:pt x="2157065" y="574282"/>
                  </a:cubicBezTo>
                  <a:cubicBezTo>
                    <a:pt x="2147729" y="573441"/>
                    <a:pt x="2138336" y="573456"/>
                    <a:pt x="2129003" y="574328"/>
                  </a:cubicBezTo>
                  <a:cubicBezTo>
                    <a:pt x="2038463" y="574328"/>
                    <a:pt x="1965065" y="647726"/>
                    <a:pt x="1965065" y="738266"/>
                  </a:cubicBezTo>
                  <a:cubicBezTo>
                    <a:pt x="1964990" y="805261"/>
                    <a:pt x="2006634" y="865219"/>
                    <a:pt x="2069439" y="888542"/>
                  </a:cubicBezTo>
                  <a:cubicBezTo>
                    <a:pt x="2102773" y="905482"/>
                    <a:pt x="2110970" y="909854"/>
                    <a:pt x="2284198" y="980347"/>
                  </a:cubicBezTo>
                  <a:cubicBezTo>
                    <a:pt x="2405796" y="1024084"/>
                    <a:pt x="2484685" y="1141975"/>
                    <a:pt x="2478737" y="1271063"/>
                  </a:cubicBezTo>
                  <a:cubicBezTo>
                    <a:pt x="2488491" y="1457019"/>
                    <a:pt x="2345651" y="1615672"/>
                    <a:pt x="2159696" y="1625426"/>
                  </a:cubicBezTo>
                  <a:cubicBezTo>
                    <a:pt x="2150202" y="1625924"/>
                    <a:pt x="2140691" y="1626020"/>
                    <a:pt x="2131189" y="1625715"/>
                  </a:cubicBezTo>
                  <a:close/>
                  <a:moveTo>
                    <a:pt x="3243779" y="1625715"/>
                  </a:moveTo>
                  <a:cubicBezTo>
                    <a:pt x="2919308" y="1638873"/>
                    <a:pt x="2645606" y="1386504"/>
                    <a:pt x="2632448" y="1062033"/>
                  </a:cubicBezTo>
                  <a:cubicBezTo>
                    <a:pt x="2631861" y="1047562"/>
                    <a:pt x="2631809" y="1033074"/>
                    <a:pt x="2632292" y="1018599"/>
                  </a:cubicBezTo>
                  <a:cubicBezTo>
                    <a:pt x="2629155" y="695386"/>
                    <a:pt x="2888628" y="430826"/>
                    <a:pt x="3211842" y="427689"/>
                  </a:cubicBezTo>
                  <a:cubicBezTo>
                    <a:pt x="3219027" y="427620"/>
                    <a:pt x="3226213" y="427682"/>
                    <a:pt x="3233397" y="427877"/>
                  </a:cubicBezTo>
                  <a:cubicBezTo>
                    <a:pt x="3552591" y="419472"/>
                    <a:pt x="3818163" y="671417"/>
                    <a:pt x="3826568" y="990612"/>
                  </a:cubicBezTo>
                  <a:cubicBezTo>
                    <a:pt x="3826905" y="1003401"/>
                    <a:pt x="3826818" y="1016198"/>
                    <a:pt x="3826305" y="1028982"/>
                  </a:cubicBezTo>
                  <a:cubicBezTo>
                    <a:pt x="3824118" y="1373251"/>
                    <a:pt x="3577666" y="1625715"/>
                    <a:pt x="3243779" y="1625715"/>
                  </a:cubicBezTo>
                  <a:close/>
                  <a:moveTo>
                    <a:pt x="3231211" y="572142"/>
                  </a:moveTo>
                  <a:cubicBezTo>
                    <a:pt x="2989791" y="568976"/>
                    <a:pt x="2791514" y="762118"/>
                    <a:pt x="2788347" y="1003538"/>
                  </a:cubicBezTo>
                  <a:cubicBezTo>
                    <a:pt x="2788255" y="1010563"/>
                    <a:pt x="2788332" y="1017589"/>
                    <a:pt x="2788579" y="1024610"/>
                  </a:cubicBezTo>
                  <a:cubicBezTo>
                    <a:pt x="2776077" y="1265727"/>
                    <a:pt x="2961405" y="1471326"/>
                    <a:pt x="3202522" y="1483828"/>
                  </a:cubicBezTo>
                  <a:cubicBezTo>
                    <a:pt x="3214807" y="1484465"/>
                    <a:pt x="3227113" y="1484583"/>
                    <a:pt x="3239407" y="1484182"/>
                  </a:cubicBezTo>
                  <a:cubicBezTo>
                    <a:pt x="3488047" y="1484182"/>
                    <a:pt x="3667285" y="1294014"/>
                    <a:pt x="3667285" y="1033353"/>
                  </a:cubicBezTo>
                  <a:cubicBezTo>
                    <a:pt x="3667285" y="772693"/>
                    <a:pt x="3481489" y="572142"/>
                    <a:pt x="3231211" y="572142"/>
                  </a:cubicBezTo>
                  <a:close/>
                  <a:moveTo>
                    <a:pt x="4911572" y="1625715"/>
                  </a:moveTo>
                  <a:cubicBezTo>
                    <a:pt x="4692989" y="1625715"/>
                    <a:pt x="4544352" y="1484182"/>
                    <a:pt x="4544352" y="1262866"/>
                  </a:cubicBezTo>
                  <a:lnTo>
                    <a:pt x="4696813" y="1262866"/>
                  </a:lnTo>
                  <a:cubicBezTo>
                    <a:pt x="4686648" y="1374675"/>
                    <a:pt x="4769046" y="1473554"/>
                    <a:pt x="4880855" y="1483720"/>
                  </a:cubicBezTo>
                  <a:cubicBezTo>
                    <a:pt x="4891067" y="1484648"/>
                    <a:pt x="4901335" y="1484803"/>
                    <a:pt x="4911571" y="1484182"/>
                  </a:cubicBezTo>
                  <a:cubicBezTo>
                    <a:pt x="5016295" y="1484595"/>
                    <a:pt x="5101526" y="1400034"/>
                    <a:pt x="5101939" y="1295310"/>
                  </a:cubicBezTo>
                  <a:cubicBezTo>
                    <a:pt x="5101951" y="1292145"/>
                    <a:pt x="5101885" y="1288980"/>
                    <a:pt x="5101739" y="1285817"/>
                  </a:cubicBezTo>
                  <a:cubicBezTo>
                    <a:pt x="5101739" y="1171061"/>
                    <a:pt x="5047094" y="1133355"/>
                    <a:pt x="4883156" y="1067234"/>
                  </a:cubicBezTo>
                  <a:cubicBezTo>
                    <a:pt x="4719218" y="1001112"/>
                    <a:pt x="4719218" y="1000566"/>
                    <a:pt x="4672223" y="957942"/>
                  </a:cubicBezTo>
                  <a:cubicBezTo>
                    <a:pt x="4616035" y="904997"/>
                    <a:pt x="4584869" y="830753"/>
                    <a:pt x="4586428" y="753567"/>
                  </a:cubicBezTo>
                  <a:cubicBezTo>
                    <a:pt x="4581804" y="580697"/>
                    <a:pt x="4718194" y="436809"/>
                    <a:pt x="4891065" y="432185"/>
                  </a:cubicBezTo>
                  <a:cubicBezTo>
                    <a:pt x="4897354" y="432017"/>
                    <a:pt x="4903645" y="432038"/>
                    <a:pt x="4909932" y="432249"/>
                  </a:cubicBezTo>
                  <a:cubicBezTo>
                    <a:pt x="5077436" y="422262"/>
                    <a:pt x="5221320" y="549956"/>
                    <a:pt x="5231307" y="717459"/>
                  </a:cubicBezTo>
                  <a:cubicBezTo>
                    <a:pt x="5231774" y="725296"/>
                    <a:pt x="5231937" y="733148"/>
                    <a:pt x="5231796" y="740998"/>
                  </a:cubicBezTo>
                  <a:lnTo>
                    <a:pt x="5074417" y="740998"/>
                  </a:lnTo>
                  <a:cubicBezTo>
                    <a:pt x="5081999" y="656532"/>
                    <a:pt x="5019673" y="581911"/>
                    <a:pt x="4935207" y="574328"/>
                  </a:cubicBezTo>
                  <a:cubicBezTo>
                    <a:pt x="4926072" y="573508"/>
                    <a:pt x="4916882" y="573508"/>
                    <a:pt x="4907746" y="574328"/>
                  </a:cubicBezTo>
                  <a:cubicBezTo>
                    <a:pt x="4817206" y="574328"/>
                    <a:pt x="4743809" y="647726"/>
                    <a:pt x="4743809" y="738266"/>
                  </a:cubicBezTo>
                  <a:cubicBezTo>
                    <a:pt x="4743734" y="805261"/>
                    <a:pt x="4785378" y="865219"/>
                    <a:pt x="4848183" y="888542"/>
                  </a:cubicBezTo>
                  <a:cubicBezTo>
                    <a:pt x="4881517" y="905482"/>
                    <a:pt x="4889713" y="909854"/>
                    <a:pt x="5062941" y="980347"/>
                  </a:cubicBezTo>
                  <a:cubicBezTo>
                    <a:pt x="5186773" y="1022772"/>
                    <a:pt x="5267641" y="1141957"/>
                    <a:pt x="5261305" y="1272702"/>
                  </a:cubicBezTo>
                  <a:cubicBezTo>
                    <a:pt x="5270195" y="1458701"/>
                    <a:pt x="5126620" y="1616689"/>
                    <a:pt x="4940621" y="1625579"/>
                  </a:cubicBezTo>
                  <a:cubicBezTo>
                    <a:pt x="4930944" y="1626042"/>
                    <a:pt x="4921252" y="1626087"/>
                    <a:pt x="4911572" y="1625715"/>
                  </a:cubicBezTo>
                  <a:close/>
                  <a:moveTo>
                    <a:pt x="6464608" y="1598938"/>
                  </a:moveTo>
                  <a:lnTo>
                    <a:pt x="6464608" y="1401120"/>
                  </a:lnTo>
                  <a:cubicBezTo>
                    <a:pt x="6343294" y="1565058"/>
                    <a:pt x="6218154" y="1628447"/>
                    <a:pt x="6024162" y="1628447"/>
                  </a:cubicBezTo>
                  <a:cubicBezTo>
                    <a:pt x="5673335" y="1628447"/>
                    <a:pt x="5412675" y="1373797"/>
                    <a:pt x="5412675" y="1033900"/>
                  </a:cubicBezTo>
                  <a:cubicBezTo>
                    <a:pt x="5405657" y="708936"/>
                    <a:pt x="5663404" y="439813"/>
                    <a:pt x="5988367" y="432795"/>
                  </a:cubicBezTo>
                  <a:cubicBezTo>
                    <a:pt x="5996837" y="432612"/>
                    <a:pt x="6005309" y="432612"/>
                    <a:pt x="6013779" y="432795"/>
                  </a:cubicBezTo>
                  <a:cubicBezTo>
                    <a:pt x="6194210" y="423529"/>
                    <a:pt x="6365945" y="510958"/>
                    <a:pt x="6464608" y="662308"/>
                  </a:cubicBezTo>
                  <a:lnTo>
                    <a:pt x="6464608" y="460118"/>
                  </a:lnTo>
                  <a:lnTo>
                    <a:pt x="6619256" y="460118"/>
                  </a:lnTo>
                  <a:lnTo>
                    <a:pt x="6619256" y="1598938"/>
                  </a:lnTo>
                  <a:close/>
                  <a:moveTo>
                    <a:pt x="6018151" y="572142"/>
                  </a:moveTo>
                  <a:cubicBezTo>
                    <a:pt x="5770977" y="571538"/>
                    <a:pt x="5570113" y="771422"/>
                    <a:pt x="5569508" y="1018596"/>
                  </a:cubicBezTo>
                  <a:cubicBezTo>
                    <a:pt x="5563765" y="1268723"/>
                    <a:pt x="5761876" y="1476147"/>
                    <a:pt x="6012003" y="1481891"/>
                  </a:cubicBezTo>
                  <a:cubicBezTo>
                    <a:pt x="6016784" y="1482001"/>
                    <a:pt x="6021566" y="1482035"/>
                    <a:pt x="6026348" y="1481993"/>
                  </a:cubicBezTo>
                  <a:cubicBezTo>
                    <a:pt x="6271980" y="1477936"/>
                    <a:pt x="6467816" y="1275523"/>
                    <a:pt x="6463758" y="1029890"/>
                  </a:cubicBezTo>
                  <a:cubicBezTo>
                    <a:pt x="6463708" y="1026854"/>
                    <a:pt x="6463626" y="1023817"/>
                    <a:pt x="6463515" y="1020782"/>
                  </a:cubicBezTo>
                  <a:cubicBezTo>
                    <a:pt x="6466839" y="776346"/>
                    <a:pt x="6271379" y="575496"/>
                    <a:pt x="6026944" y="572172"/>
                  </a:cubicBezTo>
                  <a:cubicBezTo>
                    <a:pt x="6024013" y="572132"/>
                    <a:pt x="6021082" y="572121"/>
                    <a:pt x="6018151" y="572139"/>
                  </a:cubicBezTo>
                  <a:close/>
                  <a:moveTo>
                    <a:pt x="7746053" y="1598938"/>
                  </a:moveTo>
                  <a:lnTo>
                    <a:pt x="7746053" y="997834"/>
                  </a:lnTo>
                  <a:cubicBezTo>
                    <a:pt x="7746053" y="686899"/>
                    <a:pt x="7604521" y="569956"/>
                    <a:pt x="7393588" y="569956"/>
                  </a:cubicBezTo>
                  <a:cubicBezTo>
                    <a:pt x="7182655" y="569956"/>
                    <a:pt x="7044947" y="688538"/>
                    <a:pt x="7044947" y="968325"/>
                  </a:cubicBezTo>
                  <a:lnTo>
                    <a:pt x="7044947" y="1596752"/>
                  </a:lnTo>
                  <a:lnTo>
                    <a:pt x="6890845" y="1596752"/>
                  </a:lnTo>
                  <a:lnTo>
                    <a:pt x="6890845" y="457386"/>
                  </a:lnTo>
                  <a:lnTo>
                    <a:pt x="7044947" y="457386"/>
                  </a:lnTo>
                  <a:lnTo>
                    <a:pt x="7044947" y="605476"/>
                  </a:lnTo>
                  <a:cubicBezTo>
                    <a:pt x="7132667" y="492150"/>
                    <a:pt x="7268888" y="427080"/>
                    <a:pt x="7412167" y="430063"/>
                  </a:cubicBezTo>
                  <a:cubicBezTo>
                    <a:pt x="7698512" y="430063"/>
                    <a:pt x="7900701" y="598919"/>
                    <a:pt x="7900701" y="1000019"/>
                  </a:cubicBezTo>
                  <a:lnTo>
                    <a:pt x="7900701" y="1601124"/>
                  </a:lnTo>
                  <a:close/>
                  <a:moveTo>
                    <a:pt x="8466285" y="597279"/>
                  </a:moveTo>
                  <a:lnTo>
                    <a:pt x="8466285" y="1598938"/>
                  </a:lnTo>
                  <a:lnTo>
                    <a:pt x="8312185" y="1598938"/>
                  </a:lnTo>
                  <a:lnTo>
                    <a:pt x="8312185" y="597279"/>
                  </a:lnTo>
                  <a:lnTo>
                    <a:pt x="8065731" y="597279"/>
                  </a:lnTo>
                  <a:lnTo>
                    <a:pt x="8065731" y="457386"/>
                  </a:lnTo>
                  <a:lnTo>
                    <a:pt x="8312185" y="457386"/>
                  </a:lnTo>
                  <a:lnTo>
                    <a:pt x="8312185" y="56285"/>
                  </a:lnTo>
                  <a:lnTo>
                    <a:pt x="8466285" y="56285"/>
                  </a:lnTo>
                  <a:lnTo>
                    <a:pt x="8466285" y="457386"/>
                  </a:lnTo>
                  <a:lnTo>
                    <a:pt x="8723122" y="457386"/>
                  </a:lnTo>
                  <a:lnTo>
                    <a:pt x="8723122" y="597279"/>
                  </a:lnTo>
                  <a:close/>
                  <a:moveTo>
                    <a:pt x="8946623" y="1079256"/>
                  </a:moveTo>
                  <a:cubicBezTo>
                    <a:pt x="8965807" y="1309975"/>
                    <a:pt x="9159939" y="1486697"/>
                    <a:pt x="9391441" y="1484182"/>
                  </a:cubicBezTo>
                  <a:cubicBezTo>
                    <a:pt x="9564556" y="1484742"/>
                    <a:pt x="9721308" y="1381961"/>
                    <a:pt x="9789809" y="1222975"/>
                  </a:cubicBezTo>
                  <a:lnTo>
                    <a:pt x="9950468" y="1222975"/>
                  </a:lnTo>
                  <a:cubicBezTo>
                    <a:pt x="9867006" y="1459502"/>
                    <a:pt x="9646016" y="1619806"/>
                    <a:pt x="9395265" y="1625715"/>
                  </a:cubicBezTo>
                  <a:cubicBezTo>
                    <a:pt x="9065707" y="1628138"/>
                    <a:pt x="8796584" y="1362943"/>
                    <a:pt x="8794161" y="1033386"/>
                  </a:cubicBezTo>
                  <a:cubicBezTo>
                    <a:pt x="8794139" y="1030460"/>
                    <a:pt x="8794139" y="1027535"/>
                    <a:pt x="8794161" y="1024610"/>
                  </a:cubicBezTo>
                  <a:cubicBezTo>
                    <a:pt x="8790827" y="700493"/>
                    <a:pt x="9050873" y="435042"/>
                    <a:pt x="9374990" y="431708"/>
                  </a:cubicBezTo>
                  <a:cubicBezTo>
                    <a:pt x="9378834" y="431668"/>
                    <a:pt x="9382679" y="431666"/>
                    <a:pt x="9386523" y="431702"/>
                  </a:cubicBezTo>
                  <a:cubicBezTo>
                    <a:pt x="9724780" y="431702"/>
                    <a:pt x="9981616" y="675970"/>
                    <a:pt x="9981616" y="1080895"/>
                  </a:cubicBezTo>
                  <a:close/>
                  <a:moveTo>
                    <a:pt x="9383790" y="572142"/>
                  </a:moveTo>
                  <a:cubicBezTo>
                    <a:pt x="9169285" y="572060"/>
                    <a:pt x="8986409" y="727621"/>
                    <a:pt x="8952088" y="939362"/>
                  </a:cubicBezTo>
                  <a:lnTo>
                    <a:pt x="9826421" y="939363"/>
                  </a:lnTo>
                  <a:cubicBezTo>
                    <a:pt x="9789271" y="724303"/>
                    <a:pt x="9600910" y="568418"/>
                    <a:pt x="9382697" y="572142"/>
                  </a:cubicBezTo>
                  <a:close/>
                  <a:moveTo>
                    <a:pt x="9298543" y="359023"/>
                  </a:moveTo>
                  <a:lnTo>
                    <a:pt x="9227503" y="242081"/>
                  </a:lnTo>
                  <a:lnTo>
                    <a:pt x="9630243" y="0"/>
                  </a:lnTo>
                  <a:lnTo>
                    <a:pt x="9701283" y="121314"/>
                  </a:lnTo>
                  <a:close/>
                </a:path>
              </a:pathLst>
            </a:custGeom>
            <a:solidFill>
              <a:srgbClr val="2D367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T Sans"/>
                <a:ea typeface="PT Sans"/>
                <a:cs typeface="PT Sans"/>
                <a:sym typeface="PT Sans"/>
              </a:endParaRPr>
            </a:p>
          </p:txBody>
        </p:sp>
      </p:grpSp>
      <p:cxnSp>
        <p:nvCxnSpPr>
          <p:cNvPr id="366" name="Google Shape;366;g355a3673ea2_0_405"/>
          <p:cNvCxnSpPr/>
          <p:nvPr/>
        </p:nvCxnSpPr>
        <p:spPr>
          <a:xfrm>
            <a:off x="10167900" y="3618050"/>
            <a:ext cx="0" cy="1427100"/>
          </a:xfrm>
          <a:prstGeom prst="straightConnector1">
            <a:avLst/>
          </a:prstGeom>
          <a:noFill/>
          <a:ln w="38100" cap="flat" cmpd="sng">
            <a:solidFill>
              <a:schemeClr val="accent5"/>
            </a:solidFill>
            <a:prstDash val="solid"/>
            <a:round/>
            <a:headEnd type="triangle" w="med" len="me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55a3673ea2_0_469"/>
          <p:cNvSpPr txBox="1"/>
          <p:nvPr/>
        </p:nvSpPr>
        <p:spPr>
          <a:xfrm>
            <a:off x="696000" y="2357807"/>
            <a:ext cx="5220000" cy="11082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accent2"/>
                </a:solidFill>
                <a:latin typeface="Urbanist"/>
                <a:ea typeface="Urbanist"/>
                <a:cs typeface="Urbanist"/>
                <a:sym typeface="Urbanist"/>
              </a:rPr>
              <a:t>4. qualité, structuration et souveraineté</a:t>
            </a:r>
            <a:endParaRPr sz="3600" b="0" i="0" u="none" strike="noStrike" cap="none">
              <a:solidFill>
                <a:schemeClr val="accent2"/>
              </a:solidFill>
              <a:latin typeface="Urbanist"/>
              <a:ea typeface="Urbanist"/>
              <a:cs typeface="Urbanist"/>
              <a:sym typeface="Urbani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55a3673ea2_0_613"/>
          <p:cNvSpPr/>
          <p:nvPr/>
        </p:nvSpPr>
        <p:spPr>
          <a:xfrm>
            <a:off x="8430793" y="1725750"/>
            <a:ext cx="3503100" cy="4127700"/>
          </a:xfrm>
          <a:prstGeom prst="roundRect">
            <a:avLst>
              <a:gd name="adj" fmla="val 4576"/>
            </a:avLst>
          </a:prstGeom>
          <a:solidFill>
            <a:schemeClr val="accent6">
              <a:alpha val="4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T Sans"/>
              <a:buNone/>
            </a:pPr>
            <a:endParaRPr sz="1800" b="0" i="0" u="none" strike="noStrike" cap="none">
              <a:solidFill>
                <a:srgbClr val="FFFFFF"/>
              </a:solidFill>
              <a:latin typeface="PT Sans"/>
              <a:ea typeface="PT Sans"/>
              <a:cs typeface="PT Sans"/>
              <a:sym typeface="PT Sans"/>
            </a:endParaRPr>
          </a:p>
        </p:txBody>
      </p:sp>
      <p:sp>
        <p:nvSpPr>
          <p:cNvPr id="379" name="Google Shape;379;g355a3673ea2_0_613"/>
          <p:cNvSpPr/>
          <p:nvPr/>
        </p:nvSpPr>
        <p:spPr>
          <a:xfrm>
            <a:off x="4343884" y="1725750"/>
            <a:ext cx="3503100" cy="4127700"/>
          </a:xfrm>
          <a:prstGeom prst="roundRect">
            <a:avLst>
              <a:gd name="adj" fmla="val 4576"/>
            </a:avLst>
          </a:prstGeom>
          <a:solidFill>
            <a:schemeClr val="accent6">
              <a:alpha val="4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T Sans"/>
              <a:buNone/>
            </a:pPr>
            <a:endParaRPr sz="1800" b="0" i="0" u="none" strike="noStrike" cap="none">
              <a:solidFill>
                <a:srgbClr val="FFFFFF"/>
              </a:solidFill>
              <a:latin typeface="PT Sans"/>
              <a:ea typeface="PT Sans"/>
              <a:cs typeface="PT Sans"/>
              <a:sym typeface="PT Sans"/>
            </a:endParaRPr>
          </a:p>
        </p:txBody>
      </p:sp>
      <p:sp>
        <p:nvSpPr>
          <p:cNvPr id="380" name="Google Shape;380;g355a3673ea2_0_613"/>
          <p:cNvSpPr/>
          <p:nvPr/>
        </p:nvSpPr>
        <p:spPr>
          <a:xfrm>
            <a:off x="256975" y="1725750"/>
            <a:ext cx="3503100" cy="4127700"/>
          </a:xfrm>
          <a:prstGeom prst="roundRect">
            <a:avLst>
              <a:gd name="adj" fmla="val 4576"/>
            </a:avLst>
          </a:prstGeom>
          <a:solidFill>
            <a:schemeClr val="accent6">
              <a:alpha val="4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T Sans"/>
              <a:buNone/>
            </a:pPr>
            <a:endParaRPr sz="1800" b="0" i="0" u="none" strike="noStrike" cap="none">
              <a:solidFill>
                <a:srgbClr val="FFFFFF"/>
              </a:solidFill>
              <a:latin typeface="PT Sans"/>
              <a:ea typeface="PT Sans"/>
              <a:cs typeface="PT Sans"/>
              <a:sym typeface="PT Sans"/>
            </a:endParaRPr>
          </a:p>
        </p:txBody>
      </p:sp>
      <p:sp>
        <p:nvSpPr>
          <p:cNvPr id="381" name="Google Shape;381;g355a3673ea2_0_613"/>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rgbClr val="2E3578"/>
              </a:buClr>
              <a:buSzPts val="2400"/>
              <a:buFont typeface="Urbanist"/>
              <a:buNone/>
            </a:pPr>
            <a:r>
              <a:rPr lang="fr-FR">
                <a:solidFill>
                  <a:srgbClr val="2E3578"/>
                </a:solidFill>
              </a:rPr>
              <a:t>qualité &amp; structuration</a:t>
            </a:r>
            <a:endParaRPr/>
          </a:p>
        </p:txBody>
      </p:sp>
      <p:sp>
        <p:nvSpPr>
          <p:cNvPr id="382" name="Google Shape;382;g355a3673ea2_0_613"/>
          <p:cNvSpPr txBox="1"/>
          <p:nvPr/>
        </p:nvSpPr>
        <p:spPr>
          <a:xfrm>
            <a:off x="451590" y="2115603"/>
            <a:ext cx="31137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ED7437"/>
              </a:buClr>
              <a:buSzPts val="1600"/>
              <a:buFont typeface="Urbanist"/>
              <a:buNone/>
            </a:pPr>
            <a:r>
              <a:rPr lang="fr-FR" sz="1800" b="1" i="0" u="none" strike="noStrike" cap="none">
                <a:solidFill>
                  <a:srgbClr val="ED7437"/>
                </a:solidFill>
                <a:latin typeface="Urbanist"/>
                <a:ea typeface="Urbanist"/>
                <a:cs typeface="Urbanist"/>
                <a:sym typeface="Urbanist"/>
              </a:rPr>
              <a:t>obstacles</a:t>
            </a:r>
            <a:endParaRPr sz="1600" b="0" i="0" u="none" strike="noStrike" cap="none">
              <a:solidFill>
                <a:srgbClr val="000000"/>
              </a:solidFill>
              <a:latin typeface="Arial"/>
              <a:ea typeface="Arial"/>
              <a:cs typeface="Arial"/>
              <a:sym typeface="Arial"/>
            </a:endParaRPr>
          </a:p>
        </p:txBody>
      </p:sp>
      <p:sp>
        <p:nvSpPr>
          <p:cNvPr id="383" name="Google Shape;383;g355a3673ea2_0_613"/>
          <p:cNvSpPr txBox="1"/>
          <p:nvPr/>
        </p:nvSpPr>
        <p:spPr>
          <a:xfrm>
            <a:off x="4538499" y="2115603"/>
            <a:ext cx="31137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ED7437"/>
              </a:buClr>
              <a:buSzPts val="1600"/>
              <a:buFont typeface="Urbanist"/>
              <a:buNone/>
            </a:pPr>
            <a:r>
              <a:rPr lang="fr-FR" sz="1800" b="1" i="0" u="none" strike="noStrike" cap="none">
                <a:solidFill>
                  <a:srgbClr val="ED7437"/>
                </a:solidFill>
                <a:latin typeface="Urbanist"/>
                <a:ea typeface="Urbanist"/>
                <a:cs typeface="Urbanist"/>
                <a:sym typeface="Urbanist"/>
              </a:rPr>
              <a:t>amélioration</a:t>
            </a:r>
            <a:endParaRPr sz="1600" b="0" i="0" u="none" strike="noStrike" cap="none">
              <a:solidFill>
                <a:srgbClr val="000000"/>
              </a:solidFill>
              <a:latin typeface="Arial"/>
              <a:ea typeface="Arial"/>
              <a:cs typeface="Arial"/>
              <a:sym typeface="Arial"/>
            </a:endParaRPr>
          </a:p>
        </p:txBody>
      </p:sp>
      <p:sp>
        <p:nvSpPr>
          <p:cNvPr id="384" name="Google Shape;384;g355a3673ea2_0_613"/>
          <p:cNvSpPr txBox="1"/>
          <p:nvPr/>
        </p:nvSpPr>
        <p:spPr>
          <a:xfrm>
            <a:off x="8625408" y="2115603"/>
            <a:ext cx="31137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ED7437"/>
              </a:buClr>
              <a:buSzPts val="1600"/>
              <a:buFont typeface="Urbanist"/>
              <a:buNone/>
            </a:pPr>
            <a:r>
              <a:rPr lang="fr-FR" sz="1800" b="1" i="0" u="none" strike="noStrike" cap="none">
                <a:solidFill>
                  <a:srgbClr val="ED7437"/>
                </a:solidFill>
                <a:latin typeface="Urbanist"/>
                <a:ea typeface="Urbanist"/>
                <a:cs typeface="Urbanist"/>
                <a:sym typeface="Urbanist"/>
              </a:rPr>
              <a:t>souveraineté numérique</a:t>
            </a:r>
            <a:endParaRPr sz="1600" b="0" i="0" u="none" strike="noStrike" cap="none">
              <a:solidFill>
                <a:srgbClr val="000000"/>
              </a:solidFill>
              <a:latin typeface="Arial"/>
              <a:ea typeface="Arial"/>
              <a:cs typeface="Arial"/>
              <a:sym typeface="Arial"/>
            </a:endParaRPr>
          </a:p>
        </p:txBody>
      </p:sp>
      <p:sp>
        <p:nvSpPr>
          <p:cNvPr id="385" name="Google Shape;385;g355a3673ea2_0_613"/>
          <p:cNvSpPr txBox="1"/>
          <p:nvPr/>
        </p:nvSpPr>
        <p:spPr>
          <a:xfrm>
            <a:off x="646204" y="2598087"/>
            <a:ext cx="2724600" cy="2198100"/>
          </a:xfrm>
          <a:prstGeom prst="rect">
            <a:avLst/>
          </a:prstGeom>
          <a:noFill/>
          <a:ln>
            <a:noFill/>
          </a:ln>
        </p:spPr>
        <p:txBody>
          <a:bodyPr spcFirstLastPara="1" wrap="square" lIns="0" tIns="0" rIns="0" bIns="0" anchor="t" anchorCtr="0">
            <a:spAutoFit/>
          </a:bodyPr>
          <a:lstStyle/>
          <a:p>
            <a:pPr marL="457200" marR="0" lvl="0" indent="-311150" algn="l" rtl="0">
              <a:lnSpc>
                <a:spcPct val="115000"/>
              </a:lnSpc>
              <a:spcBef>
                <a:spcPts val="0"/>
              </a:spcBef>
              <a:spcAft>
                <a:spcPts val="0"/>
              </a:spcAft>
              <a:buClr>
                <a:schemeClr val="dk1"/>
              </a:buClr>
              <a:buSzPts val="1300"/>
              <a:buFont typeface="Arial"/>
              <a:buChar char="−"/>
            </a:pPr>
            <a:r>
              <a:rPr lang="fr-FR" sz="1400" b="1" i="0" u="none" strike="noStrike" cap="none">
                <a:solidFill>
                  <a:srgbClr val="2E3578"/>
                </a:solidFill>
                <a:latin typeface="Urbanist"/>
                <a:ea typeface="Urbanist"/>
                <a:cs typeface="Urbanist"/>
                <a:sym typeface="Urbanist"/>
              </a:rPr>
              <a:t>qualité des données</a:t>
            </a:r>
            <a:r>
              <a:rPr lang="fr-FR" sz="1400" b="0" i="0" u="none" strike="noStrike" cap="none">
                <a:solidFill>
                  <a:srgbClr val="2E3578"/>
                </a:solidFill>
                <a:latin typeface="Urbanist"/>
                <a:ea typeface="Urbanist"/>
                <a:cs typeface="Urbanist"/>
                <a:sym typeface="Urbanist"/>
              </a:rPr>
              <a:t> : dossiers hétérogènes et peu structurées. ex : tabac</a:t>
            </a:r>
            <a:endParaRPr sz="1400" b="0" i="0" u="none" strike="noStrike" cap="none">
              <a:solidFill>
                <a:srgbClr val="2E3578"/>
              </a:solidFill>
              <a:latin typeface="Urbanist"/>
              <a:ea typeface="Urbanist"/>
              <a:cs typeface="Urbanist"/>
              <a:sym typeface="Urbanist"/>
            </a:endParaRPr>
          </a:p>
          <a:p>
            <a:pPr marL="457200" marR="0" lvl="0" indent="-311150" algn="l" rtl="0">
              <a:lnSpc>
                <a:spcPct val="115000"/>
              </a:lnSpc>
              <a:spcBef>
                <a:spcPts val="0"/>
              </a:spcBef>
              <a:spcAft>
                <a:spcPts val="0"/>
              </a:spcAft>
              <a:buClr>
                <a:schemeClr val="dk1"/>
              </a:buClr>
              <a:buSzPts val="1300"/>
              <a:buFont typeface="Arial"/>
              <a:buChar char="−"/>
            </a:pPr>
            <a:r>
              <a:rPr lang="fr-FR" sz="1400" b="1" i="0" u="none" strike="noStrike" cap="none">
                <a:solidFill>
                  <a:srgbClr val="2E3578"/>
                </a:solidFill>
                <a:latin typeface="Urbanist"/>
                <a:ea typeface="Urbanist"/>
                <a:cs typeface="Urbanist"/>
                <a:sym typeface="Urbanist"/>
              </a:rPr>
              <a:t>nombreux thésaurus</a:t>
            </a:r>
            <a:r>
              <a:rPr lang="fr-FR" sz="1400" b="0" i="0" u="none" strike="noStrike" cap="none">
                <a:solidFill>
                  <a:srgbClr val="2E3578"/>
                </a:solidFill>
                <a:latin typeface="Urbanist"/>
                <a:ea typeface="Urbanist"/>
                <a:cs typeface="Urbanist"/>
                <a:sym typeface="Urbanist"/>
              </a:rPr>
              <a:t> : pathologie (CIM10, SNOMED-CT, CISP-2), médicament (UCD, ATC), acte (CCAM, NGAP), biologie (NABM, LOINC)...</a:t>
            </a:r>
            <a:endParaRPr sz="1400" b="0" i="0" u="none" strike="noStrike" cap="none">
              <a:solidFill>
                <a:srgbClr val="2E3578"/>
              </a:solidFill>
              <a:latin typeface="Urbanist"/>
              <a:ea typeface="Urbanist"/>
              <a:cs typeface="Urbanist"/>
              <a:sym typeface="Urbanist"/>
            </a:endParaRPr>
          </a:p>
        </p:txBody>
      </p:sp>
      <p:sp>
        <p:nvSpPr>
          <p:cNvPr id="386" name="Google Shape;386;g355a3673ea2_0_613"/>
          <p:cNvSpPr txBox="1"/>
          <p:nvPr/>
        </p:nvSpPr>
        <p:spPr>
          <a:xfrm>
            <a:off x="4733113" y="2598087"/>
            <a:ext cx="2724600" cy="3201600"/>
          </a:xfrm>
          <a:prstGeom prst="rect">
            <a:avLst/>
          </a:prstGeom>
          <a:noFill/>
          <a:ln>
            <a:noFill/>
          </a:ln>
        </p:spPr>
        <p:txBody>
          <a:bodyPr spcFirstLastPara="1" wrap="square" lIns="0" tIns="0" rIns="0" bIns="0" anchor="t" anchorCtr="0">
            <a:spAutoFit/>
          </a:bodyPr>
          <a:lstStyle/>
          <a:p>
            <a:pPr marL="171450" marR="0" lvl="0" indent="-171450" algn="l" rtl="0">
              <a:lnSpc>
                <a:spcPct val="100000"/>
              </a:lnSpc>
              <a:spcBef>
                <a:spcPts val="600"/>
              </a:spcBef>
              <a:spcAft>
                <a:spcPts val="0"/>
              </a:spcAft>
              <a:buClr>
                <a:srgbClr val="2E3578"/>
              </a:buClr>
              <a:buSzPts val="1400"/>
              <a:buFont typeface="PT Sans"/>
              <a:buChar char="−"/>
            </a:pPr>
            <a:r>
              <a:rPr lang="fr-FR" sz="1400" b="1" i="0" u="none" strike="noStrike" cap="none">
                <a:solidFill>
                  <a:srgbClr val="2E3578"/>
                </a:solidFill>
                <a:latin typeface="Urbanist"/>
                <a:ea typeface="Urbanist"/>
                <a:cs typeface="Urbanist"/>
                <a:sym typeface="Urbanist"/>
              </a:rPr>
              <a:t>institutionnelle</a:t>
            </a:r>
            <a:r>
              <a:rPr lang="fr-FR" sz="1400" b="0" i="0" u="none" strike="noStrike" cap="none">
                <a:solidFill>
                  <a:srgbClr val="2E3578"/>
                </a:solidFill>
                <a:latin typeface="Urbanist"/>
                <a:ea typeface="Urbanist"/>
                <a:cs typeface="Urbanist"/>
                <a:sym typeface="Urbanist"/>
              </a:rPr>
              <a:t> : ségur du numérique → interopérabilité et financements logiciels référencés.</a:t>
            </a:r>
            <a:endParaRPr sz="1400" b="0" i="0" u="none" strike="noStrike" cap="none">
              <a:solidFill>
                <a:srgbClr val="2E3578"/>
              </a:solidFill>
              <a:latin typeface="Urbanist"/>
              <a:ea typeface="Urbanist"/>
              <a:cs typeface="Urbanist"/>
              <a:sym typeface="Urbanist"/>
            </a:endParaRPr>
          </a:p>
          <a:p>
            <a:pPr marL="171450" marR="0" lvl="0" indent="-171450" algn="l" rtl="0">
              <a:lnSpc>
                <a:spcPct val="100000"/>
              </a:lnSpc>
              <a:spcBef>
                <a:spcPts val="600"/>
              </a:spcBef>
              <a:spcAft>
                <a:spcPts val="0"/>
              </a:spcAft>
              <a:buClr>
                <a:srgbClr val="2E3578"/>
              </a:buClr>
              <a:buSzPts val="1400"/>
              <a:buFont typeface="PT Sans"/>
              <a:buChar char="−"/>
            </a:pPr>
            <a:r>
              <a:rPr lang="fr-FR" sz="1400" b="1" i="0" u="none" strike="noStrike" cap="none">
                <a:solidFill>
                  <a:srgbClr val="2E3578"/>
                </a:solidFill>
                <a:latin typeface="Urbanist"/>
                <a:ea typeface="Urbanist"/>
                <a:cs typeface="Urbanist"/>
                <a:sym typeface="Urbanist"/>
              </a:rPr>
              <a:t>soignant</a:t>
            </a:r>
            <a:r>
              <a:rPr lang="fr-FR" sz="1400" b="0" i="0" u="none" strike="noStrike" cap="none">
                <a:solidFill>
                  <a:srgbClr val="2E3578"/>
                </a:solidFill>
                <a:latin typeface="Urbanist"/>
                <a:ea typeface="Urbanist"/>
                <a:cs typeface="Urbanist"/>
                <a:sym typeface="Urbanist"/>
              </a:rPr>
              <a:t> : culture “data stewardship” (intendance des données). ex : champs obligatoires, normalisation</a:t>
            </a:r>
            <a:endParaRPr sz="1400" b="0" i="0" u="none" strike="noStrike" cap="none">
              <a:solidFill>
                <a:srgbClr val="2E3578"/>
              </a:solidFill>
              <a:latin typeface="Urbanist"/>
              <a:ea typeface="Urbanist"/>
              <a:cs typeface="Urbanist"/>
              <a:sym typeface="Urbanist"/>
            </a:endParaRPr>
          </a:p>
          <a:p>
            <a:pPr marL="171450" marR="0" lvl="0" indent="-171450" algn="l" rtl="0">
              <a:lnSpc>
                <a:spcPct val="100000"/>
              </a:lnSpc>
              <a:spcBef>
                <a:spcPts val="600"/>
              </a:spcBef>
              <a:spcAft>
                <a:spcPts val="0"/>
              </a:spcAft>
              <a:buClr>
                <a:srgbClr val="2E3578"/>
              </a:buClr>
              <a:buSzPts val="1400"/>
              <a:buFont typeface="PT Sans"/>
              <a:buChar char="−"/>
            </a:pPr>
            <a:r>
              <a:rPr lang="fr-FR" sz="1400" b="1" i="0" u="none" strike="noStrike" cap="none">
                <a:solidFill>
                  <a:srgbClr val="2E3578"/>
                </a:solidFill>
                <a:latin typeface="Urbanist"/>
                <a:ea typeface="Urbanist"/>
                <a:cs typeface="Urbanist"/>
                <a:sym typeface="Urbanist"/>
              </a:rPr>
              <a:t>technologique</a:t>
            </a:r>
            <a:r>
              <a:rPr lang="fr-FR" sz="1400" b="0" i="0" u="none" strike="noStrike" cap="none">
                <a:solidFill>
                  <a:srgbClr val="2E3578"/>
                </a:solidFill>
                <a:latin typeface="Urbanist"/>
                <a:ea typeface="Urbanist"/>
                <a:cs typeface="Urbanist"/>
                <a:sym typeface="Urbanist"/>
              </a:rPr>
              <a:t> : </a:t>
            </a:r>
            <a:endParaRPr sz="1400" b="0" i="0" u="none" strike="noStrike" cap="none">
              <a:solidFill>
                <a:srgbClr val="2E3578"/>
              </a:solidFill>
              <a:latin typeface="Urbanist"/>
              <a:ea typeface="Urbanist"/>
              <a:cs typeface="Urbanist"/>
              <a:sym typeface="Urbanist"/>
            </a:endParaRPr>
          </a:p>
          <a:p>
            <a:pPr marL="457200" marR="0" lvl="0" indent="-304800" algn="l" rtl="0">
              <a:lnSpc>
                <a:spcPct val="100000"/>
              </a:lnSpc>
              <a:spcBef>
                <a:spcPts val="0"/>
              </a:spcBef>
              <a:spcAft>
                <a:spcPts val="0"/>
              </a:spcAft>
              <a:buClr>
                <a:srgbClr val="2E3578"/>
              </a:buClr>
              <a:buSzPts val="1200"/>
              <a:buFont typeface="Urbanist"/>
              <a:buChar char="−"/>
            </a:pPr>
            <a:r>
              <a:rPr lang="fr-FR" sz="1200" b="1" i="0" u="none" strike="noStrike" cap="none">
                <a:solidFill>
                  <a:srgbClr val="2E3578"/>
                </a:solidFill>
                <a:latin typeface="Urbanist"/>
                <a:ea typeface="Urbanist"/>
                <a:cs typeface="Urbanist"/>
                <a:sym typeface="Urbanist"/>
              </a:rPr>
              <a:t>IA ambiante</a:t>
            </a:r>
            <a:r>
              <a:rPr lang="fr-FR" sz="1200" b="0" i="0" u="none" strike="noStrike" cap="none">
                <a:solidFill>
                  <a:srgbClr val="2E3578"/>
                </a:solidFill>
                <a:latin typeface="Urbanist"/>
                <a:ea typeface="Urbanist"/>
                <a:cs typeface="Urbanist"/>
                <a:sym typeface="Urbanist"/>
              </a:rPr>
              <a:t> (Nabla Copilot, etc) : dictée automatique → note structurée ; vigilance sur biais &amp; qualité</a:t>
            </a:r>
            <a:endParaRPr sz="1200" b="0" i="0" u="none" strike="noStrike" cap="none">
              <a:solidFill>
                <a:srgbClr val="2E3578"/>
              </a:solidFill>
              <a:latin typeface="Urbanist"/>
              <a:ea typeface="Urbanist"/>
              <a:cs typeface="Urbanist"/>
              <a:sym typeface="Urbanist"/>
            </a:endParaRPr>
          </a:p>
          <a:p>
            <a:pPr marL="457200" marR="0" lvl="0" indent="-304800" algn="l" rtl="0">
              <a:lnSpc>
                <a:spcPct val="100000"/>
              </a:lnSpc>
              <a:spcBef>
                <a:spcPts val="0"/>
              </a:spcBef>
              <a:spcAft>
                <a:spcPts val="0"/>
              </a:spcAft>
              <a:buClr>
                <a:srgbClr val="2E3578"/>
              </a:buClr>
              <a:buSzPts val="1200"/>
              <a:buFont typeface="Urbanist"/>
              <a:buChar char="−"/>
            </a:pPr>
            <a:r>
              <a:rPr lang="fr-FR" sz="1200" b="0" i="0" u="none" strike="noStrike" cap="none">
                <a:solidFill>
                  <a:srgbClr val="2E3578"/>
                </a:solidFill>
                <a:latin typeface="Urbanist"/>
                <a:ea typeface="Urbanist"/>
                <a:cs typeface="Urbanist"/>
                <a:sym typeface="Urbanist"/>
              </a:rPr>
              <a:t>structuration automatique de documents (lifen datalab)</a:t>
            </a:r>
            <a:endParaRPr sz="1200" b="0" i="0" u="none" strike="noStrike" cap="none">
              <a:solidFill>
                <a:srgbClr val="2E3578"/>
              </a:solidFill>
              <a:latin typeface="Urbanist"/>
              <a:ea typeface="Urbanist"/>
              <a:cs typeface="Urbanist"/>
              <a:sym typeface="Urbanist"/>
            </a:endParaRPr>
          </a:p>
        </p:txBody>
      </p:sp>
      <p:sp>
        <p:nvSpPr>
          <p:cNvPr id="387" name="Google Shape;387;g355a3673ea2_0_613"/>
          <p:cNvSpPr txBox="1"/>
          <p:nvPr/>
        </p:nvSpPr>
        <p:spPr>
          <a:xfrm>
            <a:off x="8820022" y="2598087"/>
            <a:ext cx="2724600" cy="1454700"/>
          </a:xfrm>
          <a:prstGeom prst="rect">
            <a:avLst/>
          </a:prstGeom>
          <a:noFill/>
          <a:ln>
            <a:noFill/>
          </a:ln>
        </p:spPr>
        <p:txBody>
          <a:bodyPr spcFirstLastPara="1" wrap="square" lIns="0" tIns="0" rIns="0" bIns="0" anchor="t" anchorCtr="0">
            <a:spAutoFit/>
          </a:bodyPr>
          <a:lstStyle/>
          <a:p>
            <a:pPr marL="457200" marR="0" lvl="0" indent="-311150" algn="l" rtl="0">
              <a:lnSpc>
                <a:spcPct val="115000"/>
              </a:lnSpc>
              <a:spcBef>
                <a:spcPts val="0"/>
              </a:spcBef>
              <a:spcAft>
                <a:spcPts val="0"/>
              </a:spcAft>
              <a:buClr>
                <a:schemeClr val="dk1"/>
              </a:buClr>
              <a:buSzPts val="1300"/>
              <a:buFont typeface="Urbanist"/>
              <a:buChar char="−"/>
            </a:pPr>
            <a:r>
              <a:rPr lang="fr-FR" sz="1400" b="0" i="0" u="none" strike="noStrike" cap="none">
                <a:solidFill>
                  <a:srgbClr val="2E3578"/>
                </a:solidFill>
                <a:latin typeface="Urbanist"/>
                <a:ea typeface="Urbanist"/>
                <a:cs typeface="Urbanist"/>
                <a:sym typeface="Urbanist"/>
              </a:rPr>
              <a:t>Performance IA dépend de la base d’entraînement → nécessité de corpus français, soins primaires.</a:t>
            </a:r>
            <a:endParaRPr sz="1400" b="0" i="0" u="none" strike="noStrike" cap="none">
              <a:solidFill>
                <a:srgbClr val="2E3578"/>
              </a:solidFill>
              <a:latin typeface="Urbanist"/>
              <a:ea typeface="Urbanist"/>
              <a:cs typeface="Urbanist"/>
              <a:sym typeface="Urbanist"/>
            </a:endParaRPr>
          </a:p>
          <a:p>
            <a:pPr marL="457200" marR="0" lvl="0" indent="-311150" algn="l" rtl="0">
              <a:lnSpc>
                <a:spcPct val="115000"/>
              </a:lnSpc>
              <a:spcBef>
                <a:spcPts val="0"/>
              </a:spcBef>
              <a:spcAft>
                <a:spcPts val="0"/>
              </a:spcAft>
              <a:buClr>
                <a:schemeClr val="dk1"/>
              </a:buClr>
              <a:buSzPts val="1300"/>
              <a:buFont typeface="Urbanist"/>
              <a:buChar char="−"/>
            </a:pPr>
            <a:r>
              <a:rPr lang="fr-FR" sz="1400" b="0" i="0" u="none" strike="noStrike" cap="none">
                <a:solidFill>
                  <a:srgbClr val="2E3578"/>
                </a:solidFill>
                <a:latin typeface="Urbanist"/>
                <a:ea typeface="Urbanist"/>
                <a:cs typeface="Urbanist"/>
                <a:sym typeface="Urbanist"/>
              </a:rPr>
              <a:t> Priorité : hébergement et calcul en France / UE.</a:t>
            </a:r>
            <a:endParaRPr sz="1400" b="0" i="0" u="none" strike="noStrike" cap="none">
              <a:solidFill>
                <a:srgbClr val="2E3578"/>
              </a:solidFill>
              <a:latin typeface="Urbanist"/>
              <a:ea typeface="Urbanist"/>
              <a:cs typeface="Urbanist"/>
              <a:sym typeface="Urbanist"/>
            </a:endParaRPr>
          </a:p>
        </p:txBody>
      </p:sp>
      <p:pic>
        <p:nvPicPr>
          <p:cNvPr id="388" name="Google Shape;388;g355a3673ea2_0_613"/>
          <p:cNvPicPr preferRelativeResize="0"/>
          <p:nvPr/>
        </p:nvPicPr>
        <p:blipFill rotWithShape="1">
          <a:blip r:embed="rId3">
            <a:alphaModFix/>
          </a:blip>
          <a:srcRect/>
          <a:stretch/>
        </p:blipFill>
        <p:spPr>
          <a:xfrm>
            <a:off x="256975" y="5600473"/>
            <a:ext cx="247161" cy="247161"/>
          </a:xfrm>
          <a:prstGeom prst="rect">
            <a:avLst/>
          </a:prstGeom>
          <a:noFill/>
          <a:ln>
            <a:noFill/>
          </a:ln>
        </p:spPr>
      </p:pic>
      <p:pic>
        <p:nvPicPr>
          <p:cNvPr id="389" name="Google Shape;389;g355a3673ea2_0_613"/>
          <p:cNvPicPr preferRelativeResize="0"/>
          <p:nvPr/>
        </p:nvPicPr>
        <p:blipFill rotWithShape="1">
          <a:blip r:embed="rId3">
            <a:alphaModFix/>
          </a:blip>
          <a:srcRect/>
          <a:stretch/>
        </p:blipFill>
        <p:spPr>
          <a:xfrm>
            <a:off x="6657360" y="5994757"/>
            <a:ext cx="247161" cy="247161"/>
          </a:xfrm>
          <a:prstGeom prst="rect">
            <a:avLst/>
          </a:prstGeom>
          <a:noFill/>
          <a:ln>
            <a:noFill/>
          </a:ln>
        </p:spPr>
      </p:pic>
      <p:sp>
        <p:nvSpPr>
          <p:cNvPr id="390" name="Google Shape;390;g355a3673ea2_0_613"/>
          <p:cNvSpPr/>
          <p:nvPr/>
        </p:nvSpPr>
        <p:spPr>
          <a:xfrm>
            <a:off x="11832000" y="6498000"/>
            <a:ext cx="360000" cy="36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391" name="Google Shape;391;g355a3673ea2_0_613"/>
          <p:cNvSpPr txBox="1"/>
          <p:nvPr/>
        </p:nvSpPr>
        <p:spPr>
          <a:xfrm>
            <a:off x="11933849" y="6601050"/>
            <a:ext cx="156300" cy="1539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FR" sz="1000" b="0" i="0" u="none" strike="noStrike" cap="none">
                <a:solidFill>
                  <a:schemeClr val="accent1"/>
                </a:solidFill>
                <a:latin typeface="Urbanist"/>
                <a:ea typeface="Urbanist"/>
                <a:cs typeface="Urbanist"/>
                <a:sym typeface="Urbanist"/>
              </a:rPr>
              <a:t>27</a:t>
            </a:fld>
            <a:endParaRPr sz="1100" b="0" i="0" u="none" strike="noStrike" cap="none">
              <a:solidFill>
                <a:schemeClr val="accent1"/>
              </a:solidFill>
              <a:latin typeface="Urbanist"/>
              <a:ea typeface="Urbanist"/>
              <a:cs typeface="Urbanist"/>
              <a:sym typeface="Urbani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355a3673ea2_0_546" title="IPSO-SANTE-HD-20.jpg"/>
          <p:cNvPicPr preferRelativeResize="0"/>
          <p:nvPr/>
        </p:nvPicPr>
        <p:blipFill rotWithShape="1">
          <a:blip r:embed="rId3">
            <a:alphaModFix/>
          </a:blip>
          <a:srcRect l="2790" r="43740"/>
          <a:stretch/>
        </p:blipFill>
        <p:spPr>
          <a:xfrm>
            <a:off x="6689225" y="0"/>
            <a:ext cx="5501676" cy="6857999"/>
          </a:xfrm>
          <a:prstGeom prst="rect">
            <a:avLst/>
          </a:prstGeom>
          <a:noFill/>
          <a:ln>
            <a:noFill/>
          </a:ln>
        </p:spPr>
      </p:pic>
      <p:grpSp>
        <p:nvGrpSpPr>
          <p:cNvPr id="398" name="Google Shape;398;g355a3673ea2_0_546"/>
          <p:cNvGrpSpPr/>
          <p:nvPr/>
        </p:nvGrpSpPr>
        <p:grpSpPr>
          <a:xfrm>
            <a:off x="6260039" y="0"/>
            <a:ext cx="4737144" cy="6858000"/>
            <a:chOff x="1905000" y="0"/>
            <a:chExt cx="6083400" cy="6858000"/>
          </a:xfrm>
        </p:grpSpPr>
        <p:sp>
          <p:nvSpPr>
            <p:cNvPr id="399" name="Google Shape;399;g355a3673ea2_0_546"/>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400" name="Google Shape;400;g355a3673ea2_0_546"/>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401" name="Google Shape;401;g355a3673ea2_0_546"/>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grpSp>
      <p:sp>
        <p:nvSpPr>
          <p:cNvPr id="402" name="Google Shape;402;g355a3673ea2_0_546"/>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1100"/>
              <a:buFont typeface="Arial"/>
              <a:buNone/>
            </a:pPr>
            <a:r>
              <a:rPr lang="fr-FR"/>
              <a:t>perspectives &amp; messages clés</a:t>
            </a:r>
            <a:endParaRPr/>
          </a:p>
        </p:txBody>
      </p:sp>
      <p:sp>
        <p:nvSpPr>
          <p:cNvPr id="403" name="Google Shape;403;g355a3673ea2_0_546"/>
          <p:cNvSpPr/>
          <p:nvPr/>
        </p:nvSpPr>
        <p:spPr>
          <a:xfrm>
            <a:off x="696000" y="4226512"/>
            <a:ext cx="3416400" cy="2128200"/>
          </a:xfrm>
          <a:prstGeom prst="roundRect">
            <a:avLst>
              <a:gd name="adj" fmla="val 5210"/>
            </a:avLst>
          </a:prstGeom>
          <a:solidFill>
            <a:srgbClr val="D2E9F6"/>
          </a:solidFill>
          <a:ln>
            <a:noFill/>
          </a:ln>
        </p:spPr>
        <p:txBody>
          <a:bodyPr spcFirstLastPara="1" wrap="square" lIns="216000" tIns="792000" rIns="216000" bIns="457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700" b="1" i="0" u="none" strike="noStrike" cap="none">
                <a:solidFill>
                  <a:srgbClr val="2684B3"/>
                </a:solidFill>
                <a:latin typeface="Urbanist"/>
                <a:ea typeface="Urbanist"/>
                <a:cs typeface="Urbanist"/>
                <a:sym typeface="Urbanist"/>
              </a:rPr>
              <a:t>professionnels + institutions </a:t>
            </a:r>
            <a:endParaRPr sz="1700" b="0" i="0" u="none" strike="noStrike" cap="none">
              <a:solidFill>
                <a:srgbClr val="2684B3"/>
              </a:solidFill>
              <a:latin typeface="Urbanist"/>
              <a:ea typeface="Urbanist"/>
              <a:cs typeface="Urbanist"/>
              <a:sym typeface="Urbanist"/>
            </a:endParaRPr>
          </a:p>
          <a:p>
            <a:pPr marL="0" marR="0" lvl="0" indent="0" algn="ctr" rtl="0">
              <a:lnSpc>
                <a:spcPct val="100000"/>
              </a:lnSpc>
              <a:spcBef>
                <a:spcPts val="0"/>
              </a:spcBef>
              <a:spcAft>
                <a:spcPts val="0"/>
              </a:spcAft>
              <a:buClr>
                <a:srgbClr val="000000"/>
              </a:buClr>
              <a:buSzPts val="1700"/>
              <a:buFont typeface="Arial"/>
              <a:buNone/>
            </a:pPr>
            <a:r>
              <a:rPr lang="fr-FR" sz="1700" b="0" i="0" u="none" strike="noStrike" cap="none">
                <a:solidFill>
                  <a:srgbClr val="2684B3"/>
                </a:solidFill>
                <a:latin typeface="Urbanist"/>
                <a:ea typeface="Urbanist"/>
                <a:cs typeface="Urbanist"/>
                <a:sym typeface="Urbanist"/>
              </a:rPr>
              <a:t>cogestion de la donnée pour améliorer prévention, parcours de soin et recherche</a:t>
            </a:r>
            <a:endParaRPr sz="1700" b="0" i="0" u="none" strike="noStrike" cap="none">
              <a:solidFill>
                <a:srgbClr val="2684B3"/>
              </a:solidFill>
              <a:latin typeface="Urbanist"/>
              <a:ea typeface="Urbanist"/>
              <a:cs typeface="Urbanist"/>
              <a:sym typeface="Urbanist"/>
            </a:endParaRPr>
          </a:p>
        </p:txBody>
      </p:sp>
      <p:sp>
        <p:nvSpPr>
          <p:cNvPr id="404" name="Google Shape;404;g355a3673ea2_0_546"/>
          <p:cNvSpPr/>
          <p:nvPr/>
        </p:nvSpPr>
        <p:spPr>
          <a:xfrm>
            <a:off x="4434114" y="4226512"/>
            <a:ext cx="3416400" cy="2128200"/>
          </a:xfrm>
          <a:prstGeom prst="roundRect">
            <a:avLst>
              <a:gd name="adj" fmla="val 5210"/>
            </a:avLst>
          </a:prstGeom>
          <a:solidFill>
            <a:srgbClr val="DFE1F1"/>
          </a:solidFill>
          <a:ln>
            <a:noFill/>
          </a:ln>
        </p:spPr>
        <p:txBody>
          <a:bodyPr spcFirstLastPara="1" wrap="square" lIns="216000" tIns="792000" rIns="216000" bIns="457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700" b="1" i="0" u="none" strike="noStrike" cap="none">
                <a:solidFill>
                  <a:schemeClr val="accent1"/>
                </a:solidFill>
                <a:latin typeface="Urbanist"/>
                <a:ea typeface="Urbanist"/>
                <a:cs typeface="Urbanist"/>
                <a:sym typeface="Urbanist"/>
              </a:rPr>
              <a:t>soutenir les plateformes souveraines et l’IA éthique</a:t>
            </a:r>
            <a:endParaRPr sz="1700" b="1" i="0" u="none" strike="noStrike" cap="none">
              <a:solidFill>
                <a:schemeClr val="accent1"/>
              </a:solidFill>
              <a:latin typeface="Urbanist"/>
              <a:ea typeface="Urbanist"/>
              <a:cs typeface="Urbanist"/>
              <a:sym typeface="Urbanist"/>
            </a:endParaRPr>
          </a:p>
          <a:p>
            <a:pPr marL="0" marR="0" lvl="0" indent="0" algn="ctr" rtl="0">
              <a:lnSpc>
                <a:spcPct val="100000"/>
              </a:lnSpc>
              <a:spcBef>
                <a:spcPts val="0"/>
              </a:spcBef>
              <a:spcAft>
                <a:spcPts val="0"/>
              </a:spcAft>
              <a:buClr>
                <a:srgbClr val="000000"/>
              </a:buClr>
              <a:buSzPts val="1400"/>
              <a:buFont typeface="Arial"/>
              <a:buNone/>
            </a:pPr>
            <a:endParaRPr sz="1700" b="0" i="0" u="none" strike="noStrike" cap="none">
              <a:solidFill>
                <a:srgbClr val="464CA2"/>
              </a:solidFill>
              <a:latin typeface="PT Sans"/>
              <a:ea typeface="PT Sans"/>
              <a:cs typeface="PT Sans"/>
              <a:sym typeface="PT Sans"/>
            </a:endParaRPr>
          </a:p>
        </p:txBody>
      </p:sp>
      <p:grpSp>
        <p:nvGrpSpPr>
          <p:cNvPr id="405" name="Google Shape;405;g355a3673ea2_0_546"/>
          <p:cNvGrpSpPr/>
          <p:nvPr/>
        </p:nvGrpSpPr>
        <p:grpSpPr>
          <a:xfrm>
            <a:off x="2151808" y="4364495"/>
            <a:ext cx="504900" cy="504900"/>
            <a:chOff x="9873517" y="2670047"/>
            <a:chExt cx="504900" cy="504900"/>
          </a:xfrm>
        </p:grpSpPr>
        <p:sp>
          <p:nvSpPr>
            <p:cNvPr id="406" name="Google Shape;406;g355a3673ea2_0_546"/>
            <p:cNvSpPr/>
            <p:nvPr/>
          </p:nvSpPr>
          <p:spPr>
            <a:xfrm>
              <a:off x="9873517" y="2670047"/>
              <a:ext cx="504900" cy="504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pic>
          <p:nvPicPr>
            <p:cNvPr id="407" name="Google Shape;407;g355a3673ea2_0_546"/>
            <p:cNvPicPr preferRelativeResize="0"/>
            <p:nvPr/>
          </p:nvPicPr>
          <p:blipFill rotWithShape="1">
            <a:blip r:embed="rId4">
              <a:alphaModFix/>
            </a:blip>
            <a:srcRect/>
            <a:stretch/>
          </p:blipFill>
          <p:spPr>
            <a:xfrm>
              <a:off x="9973529" y="2786330"/>
              <a:ext cx="304800" cy="304800"/>
            </a:xfrm>
            <a:prstGeom prst="rect">
              <a:avLst/>
            </a:prstGeom>
            <a:noFill/>
            <a:ln>
              <a:noFill/>
            </a:ln>
          </p:spPr>
        </p:pic>
      </p:grpSp>
      <p:sp>
        <p:nvSpPr>
          <p:cNvPr id="408" name="Google Shape;408;g355a3673ea2_0_546"/>
          <p:cNvSpPr/>
          <p:nvPr/>
        </p:nvSpPr>
        <p:spPr>
          <a:xfrm>
            <a:off x="696000" y="1757632"/>
            <a:ext cx="3416400" cy="2128200"/>
          </a:xfrm>
          <a:prstGeom prst="roundRect">
            <a:avLst>
              <a:gd name="adj" fmla="val 5210"/>
            </a:avLst>
          </a:prstGeom>
          <a:solidFill>
            <a:srgbClr val="FBE3D7"/>
          </a:solidFill>
          <a:ln>
            <a:noFill/>
          </a:ln>
        </p:spPr>
        <p:txBody>
          <a:bodyPr spcFirstLastPara="1" wrap="square" lIns="216000" tIns="792000" rIns="216000" bIns="457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700" b="1" i="0" u="none" strike="noStrike" cap="none">
                <a:solidFill>
                  <a:schemeClr val="accent2"/>
                </a:solidFill>
                <a:latin typeface="Urbanist"/>
                <a:ea typeface="Urbanist"/>
                <a:cs typeface="Urbanist"/>
                <a:sym typeface="Urbanist"/>
              </a:rPr>
              <a:t>améliorer la qualité </a:t>
            </a:r>
            <a:endParaRPr sz="1700" b="1" i="0" u="none" strike="noStrike" cap="none">
              <a:solidFill>
                <a:schemeClr val="accent2"/>
              </a:solidFill>
              <a:latin typeface="Urbanist"/>
              <a:ea typeface="Urbanist"/>
              <a:cs typeface="Urbanist"/>
              <a:sym typeface="Urbanist"/>
            </a:endParaRPr>
          </a:p>
          <a:p>
            <a:pPr marL="0" marR="0" lvl="0" indent="0" algn="ctr" rtl="0">
              <a:lnSpc>
                <a:spcPct val="100000"/>
              </a:lnSpc>
              <a:spcBef>
                <a:spcPts val="0"/>
              </a:spcBef>
              <a:spcAft>
                <a:spcPts val="0"/>
              </a:spcAft>
              <a:buClr>
                <a:srgbClr val="000000"/>
              </a:buClr>
              <a:buSzPts val="1700"/>
              <a:buFont typeface="Arial"/>
              <a:buNone/>
            </a:pPr>
            <a:r>
              <a:rPr lang="fr-FR" sz="1700" b="0" i="0" u="none" strike="noStrike" cap="none">
                <a:solidFill>
                  <a:schemeClr val="accent2"/>
                </a:solidFill>
                <a:latin typeface="Urbanist"/>
                <a:ea typeface="Urbanist"/>
                <a:cs typeface="Urbanist"/>
                <a:sym typeface="Urbanist"/>
              </a:rPr>
              <a:t>croiser données cliniques locales structurées + institutionnelles (SNDS/CPAM)</a:t>
            </a:r>
            <a:endParaRPr sz="1700" b="0" i="0" u="none" strike="noStrike" cap="none">
              <a:solidFill>
                <a:schemeClr val="accent2"/>
              </a:solidFill>
              <a:latin typeface="Urbanist"/>
              <a:ea typeface="Urbanist"/>
              <a:cs typeface="Urbanist"/>
              <a:sym typeface="Urbanist"/>
            </a:endParaRPr>
          </a:p>
        </p:txBody>
      </p:sp>
      <p:grpSp>
        <p:nvGrpSpPr>
          <p:cNvPr id="409" name="Google Shape;409;g355a3673ea2_0_546"/>
          <p:cNvGrpSpPr/>
          <p:nvPr/>
        </p:nvGrpSpPr>
        <p:grpSpPr>
          <a:xfrm>
            <a:off x="2151799" y="1940040"/>
            <a:ext cx="504900" cy="504900"/>
            <a:chOff x="1770785" y="2670047"/>
            <a:chExt cx="504900" cy="504900"/>
          </a:xfrm>
        </p:grpSpPr>
        <p:sp>
          <p:nvSpPr>
            <p:cNvPr id="410" name="Google Shape;410;g355a3673ea2_0_546"/>
            <p:cNvSpPr/>
            <p:nvPr/>
          </p:nvSpPr>
          <p:spPr>
            <a:xfrm>
              <a:off x="1770785" y="2670047"/>
              <a:ext cx="504900" cy="504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pic>
          <p:nvPicPr>
            <p:cNvPr id="411" name="Google Shape;411;g355a3673ea2_0_546"/>
            <p:cNvPicPr preferRelativeResize="0"/>
            <p:nvPr/>
          </p:nvPicPr>
          <p:blipFill rotWithShape="1">
            <a:blip r:embed="rId5">
              <a:alphaModFix/>
            </a:blip>
            <a:srcRect/>
            <a:stretch/>
          </p:blipFill>
          <p:spPr>
            <a:xfrm>
              <a:off x="1870797" y="2770059"/>
              <a:ext cx="304800" cy="304800"/>
            </a:xfrm>
            <a:prstGeom prst="rect">
              <a:avLst/>
            </a:prstGeom>
            <a:noFill/>
            <a:ln>
              <a:noFill/>
            </a:ln>
          </p:spPr>
        </p:pic>
      </p:grpSp>
      <p:sp>
        <p:nvSpPr>
          <p:cNvPr id="412" name="Google Shape;412;g355a3673ea2_0_546"/>
          <p:cNvSpPr/>
          <p:nvPr/>
        </p:nvSpPr>
        <p:spPr>
          <a:xfrm>
            <a:off x="4434115" y="1770332"/>
            <a:ext cx="3416400" cy="2128200"/>
          </a:xfrm>
          <a:prstGeom prst="roundRect">
            <a:avLst>
              <a:gd name="adj" fmla="val 5210"/>
            </a:avLst>
          </a:prstGeom>
          <a:solidFill>
            <a:srgbClr val="E0F0F8"/>
          </a:solidFill>
          <a:ln>
            <a:noFill/>
          </a:ln>
        </p:spPr>
        <p:txBody>
          <a:bodyPr spcFirstLastPara="1" wrap="square" lIns="216000" tIns="792000" rIns="216000"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700" b="1" i="0" u="none" strike="noStrike" cap="none">
                <a:solidFill>
                  <a:srgbClr val="2C95C9"/>
                </a:solidFill>
                <a:latin typeface="Urbanist"/>
                <a:ea typeface="Urbanist"/>
                <a:cs typeface="Urbanist"/>
                <a:sym typeface="Urbanist"/>
              </a:rPr>
              <a:t>améliorer la recherche &amp; santé publique</a:t>
            </a:r>
            <a:r>
              <a:rPr lang="fr-FR" sz="1700" b="0" i="0" u="none" strike="noStrike" cap="none">
                <a:solidFill>
                  <a:srgbClr val="2C95C9"/>
                </a:solidFill>
                <a:latin typeface="Urbanist"/>
                <a:ea typeface="Urbanist"/>
                <a:cs typeface="Urbanist"/>
                <a:sym typeface="Urbanist"/>
              </a:rPr>
              <a:t> </a:t>
            </a:r>
            <a:endParaRPr sz="1700" b="0" i="0" u="none" strike="noStrike" cap="none">
              <a:solidFill>
                <a:srgbClr val="2C95C9"/>
              </a:solidFill>
              <a:latin typeface="Urbanist"/>
              <a:ea typeface="Urbanist"/>
              <a:cs typeface="Urbanist"/>
              <a:sym typeface="Urbanist"/>
            </a:endParaRPr>
          </a:p>
          <a:p>
            <a:pPr marL="0" marR="0" lvl="0" indent="0" algn="ctr" rtl="0">
              <a:lnSpc>
                <a:spcPct val="100000"/>
              </a:lnSpc>
              <a:spcBef>
                <a:spcPts val="0"/>
              </a:spcBef>
              <a:spcAft>
                <a:spcPts val="0"/>
              </a:spcAft>
              <a:buClr>
                <a:srgbClr val="000000"/>
              </a:buClr>
              <a:buSzPts val="1400"/>
              <a:buFont typeface="Arial"/>
              <a:buNone/>
            </a:pPr>
            <a:r>
              <a:rPr lang="fr-FR" sz="1700" b="0" i="0" u="none" strike="noStrike" cap="none">
                <a:solidFill>
                  <a:srgbClr val="2C95C9"/>
                </a:solidFill>
                <a:latin typeface="Urbanist"/>
                <a:ea typeface="Urbanist"/>
                <a:cs typeface="Urbanist"/>
                <a:sym typeface="Urbanist"/>
              </a:rPr>
              <a:t>entrepôt de données santé, PROMs/PREMS, inclusion clinique</a:t>
            </a:r>
            <a:r>
              <a:rPr lang="fr-FR" sz="1700" b="1" i="0" u="none" strike="noStrike" cap="none">
                <a:solidFill>
                  <a:srgbClr val="2C95C9"/>
                </a:solidFill>
                <a:latin typeface="Urbanist"/>
                <a:ea typeface="Urbanist"/>
                <a:cs typeface="Urbanist"/>
                <a:sym typeface="Urbanist"/>
              </a:rPr>
              <a:t> </a:t>
            </a:r>
            <a:endParaRPr sz="1700" b="1" i="0" u="none" strike="noStrike" cap="none">
              <a:solidFill>
                <a:srgbClr val="2C95C9"/>
              </a:solidFill>
              <a:latin typeface="Urbanist"/>
              <a:ea typeface="Urbanist"/>
              <a:cs typeface="Urbanist"/>
              <a:sym typeface="Urbanist"/>
            </a:endParaRPr>
          </a:p>
        </p:txBody>
      </p:sp>
      <p:grpSp>
        <p:nvGrpSpPr>
          <p:cNvPr id="413" name="Google Shape;413;g355a3673ea2_0_546"/>
          <p:cNvGrpSpPr/>
          <p:nvPr/>
        </p:nvGrpSpPr>
        <p:grpSpPr>
          <a:xfrm>
            <a:off x="5889913" y="1940040"/>
            <a:ext cx="504900" cy="504900"/>
            <a:chOff x="4471696" y="2670047"/>
            <a:chExt cx="504900" cy="504900"/>
          </a:xfrm>
        </p:grpSpPr>
        <p:sp>
          <p:nvSpPr>
            <p:cNvPr id="414" name="Google Shape;414;g355a3673ea2_0_546"/>
            <p:cNvSpPr/>
            <p:nvPr/>
          </p:nvSpPr>
          <p:spPr>
            <a:xfrm>
              <a:off x="4471696" y="2670047"/>
              <a:ext cx="504900" cy="504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pic>
          <p:nvPicPr>
            <p:cNvPr id="415" name="Google Shape;415;g355a3673ea2_0_546"/>
            <p:cNvPicPr preferRelativeResize="0"/>
            <p:nvPr/>
          </p:nvPicPr>
          <p:blipFill rotWithShape="1">
            <a:blip r:embed="rId6">
              <a:alphaModFix/>
            </a:blip>
            <a:srcRect/>
            <a:stretch/>
          </p:blipFill>
          <p:spPr>
            <a:xfrm>
              <a:off x="4571708" y="2786330"/>
              <a:ext cx="304800" cy="304800"/>
            </a:xfrm>
            <a:prstGeom prst="rect">
              <a:avLst/>
            </a:prstGeom>
            <a:noFill/>
            <a:ln>
              <a:noFill/>
            </a:ln>
          </p:spPr>
        </p:pic>
      </p:grpSp>
      <p:grpSp>
        <p:nvGrpSpPr>
          <p:cNvPr id="416" name="Google Shape;416;g355a3673ea2_0_546"/>
          <p:cNvGrpSpPr/>
          <p:nvPr/>
        </p:nvGrpSpPr>
        <p:grpSpPr>
          <a:xfrm>
            <a:off x="11832000" y="6498000"/>
            <a:ext cx="360000" cy="360000"/>
            <a:chOff x="11832000" y="6498000"/>
            <a:chExt cx="360000" cy="360000"/>
          </a:xfrm>
        </p:grpSpPr>
        <p:sp>
          <p:nvSpPr>
            <p:cNvPr id="417" name="Google Shape;417;g355a3673ea2_0_546"/>
            <p:cNvSpPr/>
            <p:nvPr/>
          </p:nvSpPr>
          <p:spPr>
            <a:xfrm>
              <a:off x="11832000" y="6498000"/>
              <a:ext cx="360000" cy="36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418" name="Google Shape;418;g355a3673ea2_0_546"/>
            <p:cNvSpPr txBox="1"/>
            <p:nvPr/>
          </p:nvSpPr>
          <p:spPr>
            <a:xfrm>
              <a:off x="11976734" y="6601056"/>
              <a:ext cx="70500" cy="1539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FR" sz="1000" b="0" i="0" u="none" strike="noStrike" cap="none">
                  <a:solidFill>
                    <a:schemeClr val="accent1"/>
                  </a:solidFill>
                  <a:latin typeface="Urbanist"/>
                  <a:ea typeface="Urbanist"/>
                  <a:cs typeface="Urbanist"/>
                  <a:sym typeface="Urbanist"/>
                </a:rPr>
                <a:t>28</a:t>
              </a:fld>
              <a:endParaRPr sz="1100" b="0" i="0" u="none" strike="noStrike" cap="none">
                <a:solidFill>
                  <a:schemeClr val="accent1"/>
                </a:solidFill>
                <a:latin typeface="Urbanist"/>
                <a:ea typeface="Urbanist"/>
                <a:cs typeface="Urbanist"/>
                <a:sym typeface="Urbanist"/>
              </a:endParaRPr>
            </a:p>
          </p:txBody>
        </p:sp>
      </p:grpSp>
      <p:grpSp>
        <p:nvGrpSpPr>
          <p:cNvPr id="419" name="Google Shape;419;g355a3673ea2_0_546"/>
          <p:cNvGrpSpPr/>
          <p:nvPr/>
        </p:nvGrpSpPr>
        <p:grpSpPr>
          <a:xfrm>
            <a:off x="5889936" y="4364495"/>
            <a:ext cx="504900" cy="504900"/>
            <a:chOff x="7172607" y="2670047"/>
            <a:chExt cx="504900" cy="504900"/>
          </a:xfrm>
        </p:grpSpPr>
        <p:sp>
          <p:nvSpPr>
            <p:cNvPr id="420" name="Google Shape;420;g355a3673ea2_0_546"/>
            <p:cNvSpPr/>
            <p:nvPr/>
          </p:nvSpPr>
          <p:spPr>
            <a:xfrm>
              <a:off x="7172607" y="2670047"/>
              <a:ext cx="504900" cy="504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pic>
          <p:nvPicPr>
            <p:cNvPr id="421" name="Google Shape;421;g355a3673ea2_0_546"/>
            <p:cNvPicPr preferRelativeResize="0"/>
            <p:nvPr/>
          </p:nvPicPr>
          <p:blipFill rotWithShape="1">
            <a:blip r:embed="rId7">
              <a:alphaModFix/>
            </a:blip>
            <a:srcRect/>
            <a:stretch/>
          </p:blipFill>
          <p:spPr>
            <a:xfrm>
              <a:off x="7272619" y="2773890"/>
              <a:ext cx="304800" cy="304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6"/>
        <p:cNvGrpSpPr/>
        <p:nvPr/>
      </p:nvGrpSpPr>
      <p:grpSpPr>
        <a:xfrm>
          <a:off x="0" y="0"/>
          <a:ext cx="0" cy="0"/>
          <a:chOff x="0" y="0"/>
          <a:chExt cx="0" cy="0"/>
        </a:xfrm>
      </p:grpSpPr>
      <p:grpSp>
        <p:nvGrpSpPr>
          <p:cNvPr id="427" name="Google Shape;427;g320937625e2_0_1"/>
          <p:cNvGrpSpPr/>
          <p:nvPr/>
        </p:nvGrpSpPr>
        <p:grpSpPr>
          <a:xfrm>
            <a:off x="-1436956" y="-660467"/>
            <a:ext cx="5185446" cy="8167831"/>
            <a:chOff x="999598" y="-2014051"/>
            <a:chExt cx="365177" cy="575207"/>
          </a:xfrm>
        </p:grpSpPr>
        <p:sp>
          <p:nvSpPr>
            <p:cNvPr id="428" name="Google Shape;428;g320937625e2_0_1"/>
            <p:cNvSpPr/>
            <p:nvPr/>
          </p:nvSpPr>
          <p:spPr>
            <a:xfrm>
              <a:off x="999598" y="-2014051"/>
              <a:ext cx="365177" cy="447972"/>
            </a:xfrm>
            <a:custGeom>
              <a:avLst/>
              <a:gdLst/>
              <a:ahLst/>
              <a:cxnLst/>
              <a:rect l="l" t="t" r="r" b="b"/>
              <a:pathLst>
                <a:path w="2705018" h="3318313" extrusionOk="0">
                  <a:moveTo>
                    <a:pt x="1289482" y="572"/>
                  </a:moveTo>
                  <a:cubicBezTo>
                    <a:pt x="596563" y="41140"/>
                    <a:pt x="43476" y="593522"/>
                    <a:pt x="2025" y="1286389"/>
                  </a:cubicBezTo>
                  <a:cubicBezTo>
                    <a:pt x="-17177" y="1629226"/>
                    <a:pt x="100787" y="1965620"/>
                    <a:pt x="329900" y="2221380"/>
                  </a:cubicBezTo>
                  <a:cubicBezTo>
                    <a:pt x="553323" y="2488482"/>
                    <a:pt x="672679" y="2827336"/>
                    <a:pt x="665973" y="3175497"/>
                  </a:cubicBezTo>
                  <a:lnTo>
                    <a:pt x="665972" y="3230143"/>
                  </a:lnTo>
                  <a:cubicBezTo>
                    <a:pt x="663151" y="3275930"/>
                    <a:pt x="697981" y="3315335"/>
                    <a:pt x="743768" y="3318156"/>
                  </a:cubicBezTo>
                  <a:cubicBezTo>
                    <a:pt x="747342" y="3318376"/>
                    <a:pt x="750926" y="3318365"/>
                    <a:pt x="754499" y="3318123"/>
                  </a:cubicBezTo>
                  <a:lnTo>
                    <a:pt x="1956708" y="3318123"/>
                  </a:lnTo>
                  <a:cubicBezTo>
                    <a:pt x="2002496" y="3320925"/>
                    <a:pt x="2041886" y="3286077"/>
                    <a:pt x="2044688" y="3240289"/>
                  </a:cubicBezTo>
                  <a:cubicBezTo>
                    <a:pt x="2044895" y="3236910"/>
                    <a:pt x="2044895" y="3233522"/>
                    <a:pt x="2044688" y="3230143"/>
                  </a:cubicBezTo>
                  <a:lnTo>
                    <a:pt x="2044688" y="3158010"/>
                  </a:lnTo>
                  <a:cubicBezTo>
                    <a:pt x="2048235" y="2802187"/>
                    <a:pt x="2176221" y="2458830"/>
                    <a:pt x="2406444" y="2187500"/>
                  </a:cubicBezTo>
                  <a:cubicBezTo>
                    <a:pt x="2872739" y="1610547"/>
                    <a:pt x="2783034" y="764827"/>
                    <a:pt x="2206081" y="298531"/>
                  </a:cubicBezTo>
                  <a:cubicBezTo>
                    <a:pt x="1949199" y="90918"/>
                    <a:pt x="1624827" y="-14769"/>
                    <a:pt x="1294946" y="1665"/>
                  </a:cubicBezTo>
                  <a:close/>
                  <a:moveTo>
                    <a:pt x="2259446" y="2082033"/>
                  </a:moveTo>
                  <a:cubicBezTo>
                    <a:pt x="2008660" y="2381715"/>
                    <a:pt x="1868581" y="2758538"/>
                    <a:pt x="1862717" y="3149267"/>
                  </a:cubicBezTo>
                  <a:lnTo>
                    <a:pt x="839746" y="3149267"/>
                  </a:lnTo>
                  <a:cubicBezTo>
                    <a:pt x="837393" y="2768212"/>
                    <a:pt x="703416" y="2399680"/>
                    <a:pt x="460504" y="2106077"/>
                  </a:cubicBezTo>
                  <a:cubicBezTo>
                    <a:pt x="268803" y="1880922"/>
                    <a:pt x="168053" y="1592315"/>
                    <a:pt x="177985" y="1296772"/>
                  </a:cubicBezTo>
                  <a:cubicBezTo>
                    <a:pt x="205858" y="649103"/>
                    <a:pt x="753493" y="146660"/>
                    <a:pt x="1401162" y="174533"/>
                  </a:cubicBezTo>
                  <a:cubicBezTo>
                    <a:pt x="2030836" y="201631"/>
                    <a:pt x="2526722" y="721165"/>
                    <a:pt x="2524479" y="1351418"/>
                  </a:cubicBezTo>
                  <a:cubicBezTo>
                    <a:pt x="2524963" y="1618574"/>
                    <a:pt x="2431101" y="1877321"/>
                    <a:pt x="2259447" y="2082033"/>
                  </a:cubicBezTo>
                  <a:close/>
                </a:path>
              </a:pathLst>
            </a:custGeom>
            <a:solidFill>
              <a:schemeClr val="lt1">
                <a:alpha val="392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T Sans"/>
                <a:ea typeface="PT Sans"/>
                <a:cs typeface="PT Sans"/>
                <a:sym typeface="PT Sans"/>
              </a:endParaRPr>
            </a:p>
          </p:txBody>
        </p:sp>
        <p:sp>
          <p:nvSpPr>
            <p:cNvPr id="429" name="Google Shape;429;g320937625e2_0_1"/>
            <p:cNvSpPr/>
            <p:nvPr/>
          </p:nvSpPr>
          <p:spPr>
            <a:xfrm>
              <a:off x="1078447" y="-1910348"/>
              <a:ext cx="208037" cy="208111"/>
            </a:xfrm>
            <a:custGeom>
              <a:avLst/>
              <a:gdLst/>
              <a:ahLst/>
              <a:cxnLst/>
              <a:rect l="l" t="t" r="r" b="b"/>
              <a:pathLst>
                <a:path w="1541013" h="1541560" extrusionOk="0">
                  <a:moveTo>
                    <a:pt x="493999" y="0"/>
                  </a:moveTo>
                  <a:lnTo>
                    <a:pt x="1047015" y="0"/>
                  </a:lnTo>
                  <a:lnTo>
                    <a:pt x="1047015" y="493999"/>
                  </a:lnTo>
                  <a:lnTo>
                    <a:pt x="1541014" y="493999"/>
                  </a:lnTo>
                  <a:lnTo>
                    <a:pt x="1541014" y="1047561"/>
                  </a:lnTo>
                  <a:lnTo>
                    <a:pt x="1047015" y="1047561"/>
                  </a:lnTo>
                  <a:lnTo>
                    <a:pt x="1047015" y="1541560"/>
                  </a:lnTo>
                  <a:lnTo>
                    <a:pt x="493999" y="1541560"/>
                  </a:lnTo>
                  <a:lnTo>
                    <a:pt x="493999" y="1047561"/>
                  </a:lnTo>
                  <a:lnTo>
                    <a:pt x="0" y="1047561"/>
                  </a:lnTo>
                  <a:lnTo>
                    <a:pt x="0" y="493999"/>
                  </a:lnTo>
                  <a:lnTo>
                    <a:pt x="493999" y="493999"/>
                  </a:lnTo>
                  <a:lnTo>
                    <a:pt x="493999" y="0"/>
                  </a:lnTo>
                  <a:close/>
                </a:path>
              </a:pathLst>
            </a:custGeom>
            <a:solidFill>
              <a:schemeClr val="lt1">
                <a:alpha val="392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T Sans"/>
                <a:ea typeface="PT Sans"/>
                <a:cs typeface="PT Sans"/>
                <a:sym typeface="PT Sans"/>
              </a:endParaRPr>
            </a:p>
          </p:txBody>
        </p:sp>
        <p:sp>
          <p:nvSpPr>
            <p:cNvPr id="430" name="Google Shape;430;g320937625e2_0_1"/>
            <p:cNvSpPr/>
            <p:nvPr/>
          </p:nvSpPr>
          <p:spPr>
            <a:xfrm>
              <a:off x="1093092" y="-1542457"/>
              <a:ext cx="179434" cy="103613"/>
            </a:xfrm>
            <a:custGeom>
              <a:avLst/>
              <a:gdLst/>
              <a:ahLst/>
              <a:cxnLst/>
              <a:rect l="l" t="t" r="r" b="b"/>
              <a:pathLst>
                <a:path w="1329142" h="767500" extrusionOk="0">
                  <a:moveTo>
                    <a:pt x="1241008" y="0"/>
                  </a:moveTo>
                  <a:lnTo>
                    <a:pt x="87980" y="0"/>
                  </a:lnTo>
                  <a:cubicBezTo>
                    <a:pt x="39390" y="0"/>
                    <a:pt x="0" y="39390"/>
                    <a:pt x="0" y="87980"/>
                  </a:cubicBezTo>
                  <a:cubicBezTo>
                    <a:pt x="0" y="136570"/>
                    <a:pt x="39390" y="175960"/>
                    <a:pt x="87980" y="175960"/>
                  </a:cubicBezTo>
                  <a:lnTo>
                    <a:pt x="1241008" y="175960"/>
                  </a:lnTo>
                  <a:cubicBezTo>
                    <a:pt x="1286796" y="178761"/>
                    <a:pt x="1326186" y="143914"/>
                    <a:pt x="1328988" y="98126"/>
                  </a:cubicBezTo>
                  <a:cubicBezTo>
                    <a:pt x="1329195" y="94747"/>
                    <a:pt x="1329195" y="91359"/>
                    <a:pt x="1328988" y="87980"/>
                  </a:cubicBezTo>
                  <a:cubicBezTo>
                    <a:pt x="1325812" y="40768"/>
                    <a:pt x="1288220" y="3176"/>
                    <a:pt x="1241008" y="0"/>
                  </a:cubicBezTo>
                  <a:close/>
                  <a:moveTo>
                    <a:pt x="1160678" y="299460"/>
                  </a:moveTo>
                  <a:lnTo>
                    <a:pt x="165577" y="299460"/>
                  </a:lnTo>
                  <a:cubicBezTo>
                    <a:pt x="116836" y="303298"/>
                    <a:pt x="80436" y="345922"/>
                    <a:pt x="84274" y="394663"/>
                  </a:cubicBezTo>
                  <a:cubicBezTo>
                    <a:pt x="87692" y="438070"/>
                    <a:pt x="122169" y="472547"/>
                    <a:pt x="165577" y="475966"/>
                  </a:cubicBezTo>
                  <a:lnTo>
                    <a:pt x="1160678" y="475966"/>
                  </a:lnTo>
                  <a:cubicBezTo>
                    <a:pt x="1206467" y="478767"/>
                    <a:pt x="1245857" y="443920"/>
                    <a:pt x="1248658" y="398132"/>
                  </a:cubicBezTo>
                  <a:cubicBezTo>
                    <a:pt x="1248865" y="394753"/>
                    <a:pt x="1248865" y="391365"/>
                    <a:pt x="1248658" y="387986"/>
                  </a:cubicBezTo>
                  <a:cubicBezTo>
                    <a:pt x="1245513" y="340665"/>
                    <a:pt x="1207978" y="302898"/>
                    <a:pt x="1160678" y="299459"/>
                  </a:cubicBezTo>
                  <a:close/>
                  <a:moveTo>
                    <a:pt x="877066" y="590722"/>
                  </a:moveTo>
                  <a:lnTo>
                    <a:pt x="449189" y="590722"/>
                  </a:lnTo>
                  <a:cubicBezTo>
                    <a:pt x="400448" y="586883"/>
                    <a:pt x="357824" y="623284"/>
                    <a:pt x="353986" y="672025"/>
                  </a:cubicBezTo>
                  <a:cubicBezTo>
                    <a:pt x="350148" y="720765"/>
                    <a:pt x="386548" y="763390"/>
                    <a:pt x="435289" y="767228"/>
                  </a:cubicBezTo>
                  <a:cubicBezTo>
                    <a:pt x="439915" y="767592"/>
                    <a:pt x="444563" y="767592"/>
                    <a:pt x="449189" y="767228"/>
                  </a:cubicBezTo>
                  <a:lnTo>
                    <a:pt x="877066" y="767228"/>
                  </a:lnTo>
                  <a:cubicBezTo>
                    <a:pt x="923157" y="770029"/>
                    <a:pt x="962791" y="734936"/>
                    <a:pt x="965593" y="688846"/>
                  </a:cubicBezTo>
                  <a:cubicBezTo>
                    <a:pt x="965798" y="685468"/>
                    <a:pt x="965798" y="682080"/>
                    <a:pt x="965593" y="678702"/>
                  </a:cubicBezTo>
                  <a:cubicBezTo>
                    <a:pt x="965292" y="630024"/>
                    <a:pt x="925746" y="590721"/>
                    <a:pt x="877066" y="590722"/>
                  </a:cubicBezTo>
                  <a:close/>
                </a:path>
              </a:pathLst>
            </a:custGeom>
            <a:solidFill>
              <a:schemeClr val="lt1">
                <a:alpha val="392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T Sans"/>
                <a:ea typeface="PT Sans"/>
                <a:cs typeface="PT Sans"/>
                <a:sym typeface="PT Sans"/>
              </a:endParaRPr>
            </a:p>
          </p:txBody>
        </p:sp>
      </p:grpSp>
      <p:sp>
        <p:nvSpPr>
          <p:cNvPr id="431" name="Google Shape;431;g320937625e2_0_1"/>
          <p:cNvSpPr txBox="1">
            <a:spLocks noGrp="1"/>
          </p:cNvSpPr>
          <p:nvPr>
            <p:ph type="title"/>
          </p:nvPr>
        </p:nvSpPr>
        <p:spPr>
          <a:xfrm>
            <a:off x="696000" y="2690100"/>
            <a:ext cx="10800000" cy="1477800"/>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chemeClr val="lt1"/>
              </a:buClr>
              <a:buSzPts val="4800"/>
              <a:buFont typeface="Urbanist"/>
              <a:buNone/>
            </a:pPr>
            <a:r>
              <a:rPr lang="fr-FR" sz="4800">
                <a:solidFill>
                  <a:schemeClr val="lt1"/>
                </a:solidFill>
              </a:rPr>
              <a:t>merci pour votre attention</a:t>
            </a:r>
            <a:endParaRPr sz="4800">
              <a:solidFill>
                <a:schemeClr val="lt1"/>
              </a:solidFill>
            </a:endParaRPr>
          </a:p>
          <a:p>
            <a:pPr marL="0" lvl="0" indent="0" algn="ctr" rtl="0">
              <a:lnSpc>
                <a:spcPct val="100000"/>
              </a:lnSpc>
              <a:spcBef>
                <a:spcPts val="0"/>
              </a:spcBef>
              <a:spcAft>
                <a:spcPts val="0"/>
              </a:spcAft>
              <a:buClr>
                <a:schemeClr val="lt1"/>
              </a:buClr>
              <a:buSzPts val="4800"/>
              <a:buFont typeface="Urbanist"/>
              <a:buNone/>
            </a:pPr>
            <a:r>
              <a:rPr lang="fr-FR" sz="4800">
                <a:solidFill>
                  <a:schemeClr val="accent2"/>
                </a:solidFill>
              </a:rPr>
              <a:t>avez-vous des questions?</a:t>
            </a:r>
            <a:r>
              <a:rPr lang="fr-FR" sz="4800">
                <a:solidFill>
                  <a:schemeClr val="lt1"/>
                </a:solidFill>
              </a:rPr>
              <a:t> </a:t>
            </a:r>
            <a:endParaRPr sz="480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3"/>
          <p:cNvSpPr txBox="1"/>
          <p:nvPr/>
        </p:nvSpPr>
        <p:spPr>
          <a:xfrm>
            <a:off x="696000" y="1881682"/>
            <a:ext cx="5220000" cy="4183800"/>
          </a:xfrm>
          <a:prstGeom prst="rect">
            <a:avLst/>
          </a:prstGeom>
          <a:noFill/>
          <a:ln>
            <a:noFill/>
          </a:ln>
        </p:spPr>
        <p:txBody>
          <a:bodyPr spcFirstLastPara="1" wrap="square" lIns="0" tIns="0" rIns="0" bIns="0" anchor="ctr" anchorCtr="0">
            <a:spAutoFit/>
          </a:bodyPr>
          <a:lstStyle/>
          <a:p>
            <a:pPr marL="457200" marR="0" lvl="0" indent="-368300" algn="l" rtl="0">
              <a:lnSpc>
                <a:spcPct val="115000"/>
              </a:lnSpc>
              <a:spcBef>
                <a:spcPts val="0"/>
              </a:spcBef>
              <a:spcAft>
                <a:spcPts val="0"/>
              </a:spcAft>
              <a:buClr>
                <a:schemeClr val="accent1"/>
              </a:buClr>
              <a:buSzPts val="2200"/>
              <a:buFont typeface="Urbanist"/>
              <a:buAutoNum type="arabicPeriod"/>
            </a:pPr>
            <a:r>
              <a:rPr lang="fr-FR" sz="2200" b="0" i="0" u="none" strike="noStrike" cap="none">
                <a:solidFill>
                  <a:schemeClr val="accent1"/>
                </a:solidFill>
                <a:latin typeface="Urbanist"/>
                <a:ea typeface="Urbanist"/>
                <a:cs typeface="Urbanist"/>
                <a:sym typeface="Urbanist"/>
              </a:rPr>
              <a:t>explosion du </a:t>
            </a:r>
            <a:r>
              <a:rPr lang="fr-FR" sz="2200" b="1" i="0" u="none" strike="noStrike" cap="none">
                <a:solidFill>
                  <a:schemeClr val="accent1"/>
                </a:solidFill>
                <a:latin typeface="Urbanist"/>
                <a:ea typeface="Urbanist"/>
                <a:cs typeface="Urbanist"/>
                <a:sym typeface="Urbanist"/>
              </a:rPr>
              <a:t>volume</a:t>
            </a:r>
            <a:r>
              <a:rPr lang="fr-FR" sz="2200" b="0" i="0" u="none" strike="noStrike" cap="none">
                <a:solidFill>
                  <a:schemeClr val="accent1"/>
                </a:solidFill>
                <a:latin typeface="Urbanist"/>
                <a:ea typeface="Urbanist"/>
                <a:cs typeface="Urbanist"/>
                <a:sym typeface="Urbanist"/>
              </a:rPr>
              <a:t> de données primaires (logiciel métier, examen paraclinique, remboursement…)</a:t>
            </a:r>
            <a:endParaRPr sz="2200" b="0" i="0" u="none" strike="noStrike" cap="none">
              <a:solidFill>
                <a:schemeClr val="accent1"/>
              </a:solidFill>
              <a:latin typeface="Urbanist"/>
              <a:ea typeface="Urbanist"/>
              <a:cs typeface="Urbanist"/>
              <a:sym typeface="Urbanist"/>
            </a:endParaRPr>
          </a:p>
          <a:p>
            <a:pPr marL="914400" marR="0" lvl="0" indent="0" algn="l" rtl="0">
              <a:lnSpc>
                <a:spcPct val="100000"/>
              </a:lnSpc>
              <a:spcBef>
                <a:spcPts val="1200"/>
              </a:spcBef>
              <a:spcAft>
                <a:spcPts val="0"/>
              </a:spcAft>
              <a:buClr>
                <a:srgbClr val="000000"/>
              </a:buClr>
              <a:buSzPts val="2200"/>
              <a:buFont typeface="Arial"/>
              <a:buNone/>
            </a:pPr>
            <a:endParaRPr sz="2200" b="0" i="0" u="none" strike="noStrike" cap="none">
              <a:solidFill>
                <a:srgbClr val="2E3578"/>
              </a:solidFill>
              <a:latin typeface="Urbanist"/>
              <a:ea typeface="Urbanist"/>
              <a:cs typeface="Urbanist"/>
              <a:sym typeface="Urbanist"/>
            </a:endParaRPr>
          </a:p>
          <a:p>
            <a:pPr marL="457200" marR="0" lvl="0" indent="-368300" algn="l" rtl="0">
              <a:lnSpc>
                <a:spcPct val="100000"/>
              </a:lnSpc>
              <a:spcBef>
                <a:spcPts val="0"/>
              </a:spcBef>
              <a:spcAft>
                <a:spcPts val="0"/>
              </a:spcAft>
              <a:buClr>
                <a:srgbClr val="2E3578"/>
              </a:buClr>
              <a:buSzPts val="2200"/>
              <a:buFont typeface="Urbanist"/>
              <a:buAutoNum type="arabicPeriod"/>
            </a:pPr>
            <a:r>
              <a:rPr lang="fr-FR" sz="2200" b="0" i="0" u="none" strike="noStrike" cap="none">
                <a:solidFill>
                  <a:srgbClr val="2E3578"/>
                </a:solidFill>
                <a:latin typeface="Urbanist"/>
                <a:ea typeface="Urbanist"/>
                <a:cs typeface="Urbanist"/>
                <a:sym typeface="Urbanist"/>
              </a:rPr>
              <a:t>pression </a:t>
            </a:r>
            <a:r>
              <a:rPr lang="fr-FR" sz="2200" b="1" i="0" u="none" strike="noStrike" cap="none">
                <a:solidFill>
                  <a:srgbClr val="2E3578"/>
                </a:solidFill>
                <a:latin typeface="Urbanist"/>
                <a:ea typeface="Urbanist"/>
                <a:cs typeface="Urbanist"/>
                <a:sym typeface="Urbanist"/>
              </a:rPr>
              <a:t>qualité &amp; coûts</a:t>
            </a:r>
            <a:r>
              <a:rPr lang="fr-FR" sz="2200" b="0" i="0" u="none" strike="noStrike" cap="none">
                <a:solidFill>
                  <a:srgbClr val="2E3578"/>
                </a:solidFill>
                <a:latin typeface="Urbanist"/>
                <a:ea typeface="Urbanist"/>
                <a:cs typeface="Urbanist"/>
                <a:sym typeface="Urbanist"/>
              </a:rPr>
              <a:t> → mesurer pour améliorer</a:t>
            </a:r>
            <a:endParaRPr sz="2200" b="0" i="0" u="none" strike="noStrike" cap="none">
              <a:solidFill>
                <a:schemeClr val="accent1"/>
              </a:solidFill>
              <a:latin typeface="Urbanist"/>
              <a:ea typeface="Urbanist"/>
              <a:cs typeface="Urbanist"/>
              <a:sym typeface="Urbanist"/>
            </a:endParaRPr>
          </a:p>
          <a:p>
            <a:pPr marL="91440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accent1"/>
              </a:solidFill>
              <a:latin typeface="Urbanist"/>
              <a:ea typeface="Urbanist"/>
              <a:cs typeface="Urbanist"/>
              <a:sym typeface="Urbanist"/>
            </a:endParaRPr>
          </a:p>
          <a:p>
            <a:pPr marL="457200" marR="0" lvl="0" indent="-368300" algn="l" rtl="0">
              <a:lnSpc>
                <a:spcPct val="115000"/>
              </a:lnSpc>
              <a:spcBef>
                <a:spcPts val="0"/>
              </a:spcBef>
              <a:spcAft>
                <a:spcPts val="0"/>
              </a:spcAft>
              <a:buClr>
                <a:srgbClr val="2E3578"/>
              </a:buClr>
              <a:buSzPts val="2200"/>
              <a:buFont typeface="Urbanist"/>
              <a:buAutoNum type="arabicPeriod"/>
            </a:pPr>
            <a:r>
              <a:rPr lang="fr-FR" sz="2200" b="1" i="0" u="none" strike="noStrike" cap="none">
                <a:solidFill>
                  <a:srgbClr val="2E3578"/>
                </a:solidFill>
                <a:latin typeface="Urbanist"/>
                <a:ea typeface="Urbanist"/>
                <a:cs typeface="Urbanist"/>
                <a:sym typeface="Urbanist"/>
              </a:rPr>
              <a:t>cadre réglementaire</a:t>
            </a:r>
            <a:r>
              <a:rPr lang="fr-FR" sz="2200" b="0" i="0" u="none" strike="noStrike" cap="none">
                <a:solidFill>
                  <a:srgbClr val="2E3578"/>
                </a:solidFill>
                <a:latin typeface="Urbanist"/>
                <a:ea typeface="Urbanist"/>
                <a:cs typeface="Urbanist"/>
                <a:sym typeface="Urbanist"/>
              </a:rPr>
              <a:t> favorable (Ségur du numérique en santé, certification hébergement de données de santé, RGPD, IA Act…)</a:t>
            </a:r>
            <a:endParaRPr sz="2200" b="0" i="0" u="none" strike="noStrike" cap="none">
              <a:solidFill>
                <a:srgbClr val="2E3578"/>
              </a:solidFill>
              <a:latin typeface="Urbanist"/>
              <a:ea typeface="Urbanist"/>
              <a:cs typeface="Urbanist"/>
              <a:sym typeface="Urbanist"/>
            </a:endParaRPr>
          </a:p>
        </p:txBody>
      </p:sp>
      <p:sp>
        <p:nvSpPr>
          <p:cNvPr id="56" name="Google Shape;56;p3"/>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fr-FR"/>
              <a:t>Pourquoi parler “données” ?</a:t>
            </a:r>
            <a:endParaRPr/>
          </a:p>
        </p:txBody>
      </p:sp>
      <p:pic>
        <p:nvPicPr>
          <p:cNvPr id="57" name="Google Shape;57;p3"/>
          <p:cNvPicPr preferRelativeResize="0"/>
          <p:nvPr/>
        </p:nvPicPr>
        <p:blipFill rotWithShape="1">
          <a:blip r:embed="rId3">
            <a:alphaModFix/>
          </a:blip>
          <a:srcRect/>
          <a:stretch/>
        </p:blipFill>
        <p:spPr>
          <a:xfrm>
            <a:off x="6675175" y="2215375"/>
            <a:ext cx="4923475" cy="3282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4" title="photo d'équipe 2025.png"/>
          <p:cNvPicPr preferRelativeResize="0"/>
          <p:nvPr/>
        </p:nvPicPr>
        <p:blipFill rotWithShape="1">
          <a:blip r:embed="rId3">
            <a:alphaModFix/>
          </a:blip>
          <a:srcRect l="3649" t="15761" r="1281"/>
          <a:stretch/>
        </p:blipFill>
        <p:spPr>
          <a:xfrm>
            <a:off x="580778" y="0"/>
            <a:ext cx="11611223" cy="6857999"/>
          </a:xfrm>
          <a:prstGeom prst="rect">
            <a:avLst/>
          </a:prstGeom>
          <a:noFill/>
          <a:ln>
            <a:noFill/>
          </a:ln>
          <a:effectLst>
            <a:outerShdw blurRad="57150" dist="19050" dir="5400000" algn="bl" rotWithShape="0">
              <a:srgbClr val="000000">
                <a:alpha val="49019"/>
              </a:srgbClr>
            </a:outerShdw>
          </a:effectLst>
        </p:spPr>
      </p:pic>
      <p:grpSp>
        <p:nvGrpSpPr>
          <p:cNvPr id="64" name="Google Shape;64;p4"/>
          <p:cNvGrpSpPr/>
          <p:nvPr/>
        </p:nvGrpSpPr>
        <p:grpSpPr>
          <a:xfrm>
            <a:off x="-51" y="-60350"/>
            <a:ext cx="8041038" cy="6978701"/>
            <a:chOff x="1905000" y="0"/>
            <a:chExt cx="6083400" cy="6858000"/>
          </a:xfrm>
        </p:grpSpPr>
        <p:sp>
          <p:nvSpPr>
            <p:cNvPr id="65" name="Google Shape;65;p4"/>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66" name="Google Shape;66;p4"/>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67" name="Google Shape;67;p4"/>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grpSp>
      <p:sp>
        <p:nvSpPr>
          <p:cNvPr id="68" name="Google Shape;68;p4"/>
          <p:cNvSpPr txBox="1">
            <a:spLocks noGrp="1"/>
          </p:cNvSpPr>
          <p:nvPr>
            <p:ph type="title"/>
          </p:nvPr>
        </p:nvSpPr>
        <p:spPr>
          <a:xfrm>
            <a:off x="696000" y="504000"/>
            <a:ext cx="10800000" cy="738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rgbClr val="2E3578"/>
              </a:buClr>
              <a:buSzPts val="2400"/>
              <a:buFont typeface="Urbanist"/>
              <a:buNone/>
            </a:pPr>
            <a:r>
              <a:rPr lang="fr-FR">
                <a:solidFill>
                  <a:srgbClr val="2E3578"/>
                </a:solidFill>
              </a:rPr>
              <a:t>nous sommes </a:t>
            </a:r>
            <a:br>
              <a:rPr lang="fr-FR">
                <a:solidFill>
                  <a:srgbClr val="2E3578"/>
                </a:solidFill>
              </a:rPr>
            </a:br>
            <a:r>
              <a:rPr lang="fr-FR">
                <a:solidFill>
                  <a:srgbClr val="2E3578"/>
                </a:solidFill>
              </a:rPr>
              <a:t>ipso santé</a:t>
            </a:r>
            <a:endParaRPr/>
          </a:p>
        </p:txBody>
      </p:sp>
      <p:grpSp>
        <p:nvGrpSpPr>
          <p:cNvPr id="69" name="Google Shape;69;p4"/>
          <p:cNvGrpSpPr/>
          <p:nvPr/>
        </p:nvGrpSpPr>
        <p:grpSpPr>
          <a:xfrm>
            <a:off x="696000" y="1620447"/>
            <a:ext cx="2707599" cy="460704"/>
            <a:chOff x="696000" y="1428640"/>
            <a:chExt cx="2707599" cy="460704"/>
          </a:xfrm>
        </p:grpSpPr>
        <p:pic>
          <p:nvPicPr>
            <p:cNvPr id="70" name="Google Shape;70;p4"/>
            <p:cNvPicPr preferRelativeResize="0"/>
            <p:nvPr/>
          </p:nvPicPr>
          <p:blipFill rotWithShape="1">
            <a:blip r:embed="rId4">
              <a:alphaModFix/>
            </a:blip>
            <a:srcRect/>
            <a:stretch/>
          </p:blipFill>
          <p:spPr>
            <a:xfrm>
              <a:off x="696000" y="1544692"/>
              <a:ext cx="228600" cy="228600"/>
            </a:xfrm>
            <a:prstGeom prst="rect">
              <a:avLst/>
            </a:prstGeom>
            <a:noFill/>
            <a:ln>
              <a:noFill/>
            </a:ln>
          </p:spPr>
        </p:pic>
        <p:sp>
          <p:nvSpPr>
            <p:cNvPr id="71" name="Google Shape;71;p4"/>
            <p:cNvSpPr txBox="1"/>
            <p:nvPr/>
          </p:nvSpPr>
          <p:spPr>
            <a:xfrm>
              <a:off x="1123988" y="1428640"/>
              <a:ext cx="2279611" cy="460704"/>
            </a:xfrm>
            <a:prstGeom prst="rect">
              <a:avLst/>
            </a:prstGeom>
            <a:noFill/>
            <a:ln>
              <a:noFill/>
            </a:ln>
          </p:spPr>
          <p:txBody>
            <a:bodyPr spcFirstLastPara="1" wrap="square" lIns="0" tIns="0" rIns="0" bIns="0" anchor="ctr" anchorCtr="0">
              <a:spAutoFit/>
            </a:bodyPr>
            <a:lstStyle/>
            <a:p>
              <a:pPr marL="0" marR="0" lvl="0" indent="0" algn="l" rtl="0">
                <a:lnSpc>
                  <a:spcPct val="110000"/>
                </a:lnSpc>
                <a:spcBef>
                  <a:spcPts val="0"/>
                </a:spcBef>
                <a:spcAft>
                  <a:spcPts val="0"/>
                </a:spcAft>
                <a:buClr>
                  <a:srgbClr val="000000"/>
                </a:buClr>
                <a:buSzPts val="1400"/>
                <a:buFont typeface="Arial"/>
                <a:buNone/>
              </a:pPr>
              <a:r>
                <a:rPr lang="fr-FR" sz="1400" b="1" i="0" u="none" strike="noStrike" cap="none">
                  <a:solidFill>
                    <a:schemeClr val="accent2"/>
                  </a:solidFill>
                  <a:latin typeface="PT Sans"/>
                  <a:ea typeface="PT Sans"/>
                  <a:cs typeface="PT Sans"/>
                  <a:sym typeface="PT Sans"/>
                </a:rPr>
                <a:t>6</a:t>
              </a:r>
              <a:r>
                <a:rPr lang="fr-FR" sz="1400" b="0" i="0" u="none" strike="noStrike" cap="none">
                  <a:solidFill>
                    <a:schemeClr val="accent1"/>
                  </a:solidFill>
                  <a:latin typeface="PT Sans"/>
                  <a:ea typeface="PT Sans"/>
                  <a:cs typeface="PT Sans"/>
                  <a:sym typeface="PT Sans"/>
                </a:rPr>
                <a:t> cabinets médicaux à Paris &amp; Lyon, bientôt </a:t>
              </a:r>
              <a:r>
                <a:rPr lang="fr-FR" sz="1400" b="1" i="0" u="none" strike="noStrike" cap="none">
                  <a:solidFill>
                    <a:schemeClr val="accent2"/>
                  </a:solidFill>
                  <a:latin typeface="PT Sans"/>
                  <a:ea typeface="PT Sans"/>
                  <a:cs typeface="PT Sans"/>
                  <a:sym typeface="PT Sans"/>
                </a:rPr>
                <a:t>9</a:t>
              </a:r>
              <a:endParaRPr sz="1400" b="0" i="0" u="none" strike="noStrike" cap="none">
                <a:solidFill>
                  <a:srgbClr val="000000"/>
                </a:solidFill>
                <a:latin typeface="Arial"/>
                <a:ea typeface="Arial"/>
                <a:cs typeface="Arial"/>
                <a:sym typeface="Arial"/>
              </a:endParaRPr>
            </a:p>
          </p:txBody>
        </p:sp>
      </p:grpSp>
      <p:cxnSp>
        <p:nvCxnSpPr>
          <p:cNvPr id="72" name="Google Shape;72;p4"/>
          <p:cNvCxnSpPr/>
          <p:nvPr/>
        </p:nvCxnSpPr>
        <p:spPr>
          <a:xfrm>
            <a:off x="695999" y="2345568"/>
            <a:ext cx="2664000" cy="0"/>
          </a:xfrm>
          <a:prstGeom prst="straightConnector1">
            <a:avLst/>
          </a:prstGeom>
          <a:noFill/>
          <a:ln w="9525" cap="rnd" cmpd="sng">
            <a:solidFill>
              <a:schemeClr val="accent1"/>
            </a:solidFill>
            <a:prstDash val="solid"/>
            <a:round/>
            <a:headEnd type="none" w="sm" len="sm"/>
            <a:tailEnd type="none" w="sm" len="sm"/>
          </a:ln>
        </p:spPr>
      </p:cxnSp>
      <p:cxnSp>
        <p:nvCxnSpPr>
          <p:cNvPr id="73" name="Google Shape;73;p4"/>
          <p:cNvCxnSpPr/>
          <p:nvPr/>
        </p:nvCxnSpPr>
        <p:spPr>
          <a:xfrm>
            <a:off x="695999" y="3335106"/>
            <a:ext cx="2664000" cy="0"/>
          </a:xfrm>
          <a:prstGeom prst="straightConnector1">
            <a:avLst/>
          </a:prstGeom>
          <a:noFill/>
          <a:ln w="9525" cap="rnd" cmpd="sng">
            <a:solidFill>
              <a:schemeClr val="accent1"/>
            </a:solidFill>
            <a:prstDash val="solid"/>
            <a:round/>
            <a:headEnd type="none" w="sm" len="sm"/>
            <a:tailEnd type="none" w="sm" len="sm"/>
          </a:ln>
        </p:spPr>
      </p:cxnSp>
      <p:cxnSp>
        <p:nvCxnSpPr>
          <p:cNvPr id="74" name="Google Shape;74;p4"/>
          <p:cNvCxnSpPr/>
          <p:nvPr/>
        </p:nvCxnSpPr>
        <p:spPr>
          <a:xfrm>
            <a:off x="695999" y="4324644"/>
            <a:ext cx="2664000" cy="0"/>
          </a:xfrm>
          <a:prstGeom prst="straightConnector1">
            <a:avLst/>
          </a:prstGeom>
          <a:noFill/>
          <a:ln w="9525" cap="rnd" cmpd="sng">
            <a:solidFill>
              <a:schemeClr val="accent1"/>
            </a:solidFill>
            <a:prstDash val="solid"/>
            <a:round/>
            <a:headEnd type="none" w="sm" len="sm"/>
            <a:tailEnd type="none" w="sm" len="sm"/>
          </a:ln>
        </p:spPr>
      </p:cxnSp>
      <p:cxnSp>
        <p:nvCxnSpPr>
          <p:cNvPr id="75" name="Google Shape;75;p4"/>
          <p:cNvCxnSpPr/>
          <p:nvPr/>
        </p:nvCxnSpPr>
        <p:spPr>
          <a:xfrm>
            <a:off x="695999" y="5314182"/>
            <a:ext cx="2664000" cy="0"/>
          </a:xfrm>
          <a:prstGeom prst="straightConnector1">
            <a:avLst/>
          </a:prstGeom>
          <a:noFill/>
          <a:ln w="9525" cap="rnd" cmpd="sng">
            <a:solidFill>
              <a:schemeClr val="accent1"/>
            </a:solidFill>
            <a:prstDash val="solid"/>
            <a:round/>
            <a:headEnd type="none" w="sm" len="sm"/>
            <a:tailEnd type="none" w="sm" len="sm"/>
          </a:ln>
        </p:spPr>
      </p:cxnSp>
      <p:grpSp>
        <p:nvGrpSpPr>
          <p:cNvPr id="76" name="Google Shape;76;p4"/>
          <p:cNvGrpSpPr/>
          <p:nvPr/>
        </p:nvGrpSpPr>
        <p:grpSpPr>
          <a:xfrm>
            <a:off x="696000" y="5578602"/>
            <a:ext cx="2707689" cy="689700"/>
            <a:chOff x="696000" y="4503026"/>
            <a:chExt cx="2707689" cy="689700"/>
          </a:xfrm>
        </p:grpSpPr>
        <p:sp>
          <p:nvSpPr>
            <p:cNvPr id="77" name="Google Shape;77;p4"/>
            <p:cNvSpPr txBox="1"/>
            <p:nvPr/>
          </p:nvSpPr>
          <p:spPr>
            <a:xfrm>
              <a:off x="1123989" y="4503026"/>
              <a:ext cx="2279700" cy="689700"/>
            </a:xfrm>
            <a:prstGeom prst="rect">
              <a:avLst/>
            </a:prstGeom>
            <a:noFill/>
            <a:ln>
              <a:noFill/>
            </a:ln>
          </p:spPr>
          <p:txBody>
            <a:bodyPr spcFirstLastPara="1" wrap="square" lIns="0" tIns="0" rIns="0" bIns="0" anchor="ctr" anchorCtr="0">
              <a:spAutoFit/>
            </a:bodyPr>
            <a:lstStyle/>
            <a:p>
              <a:pPr marL="0" marR="0" lvl="0" indent="0" algn="l" rtl="0">
                <a:lnSpc>
                  <a:spcPct val="110000"/>
                </a:lnSpc>
                <a:spcBef>
                  <a:spcPts val="0"/>
                </a:spcBef>
                <a:spcAft>
                  <a:spcPts val="0"/>
                </a:spcAft>
                <a:buClr>
                  <a:srgbClr val="000000"/>
                </a:buClr>
                <a:buSzPts val="1400"/>
                <a:buFont typeface="Arial"/>
                <a:buNone/>
              </a:pPr>
              <a:r>
                <a:rPr lang="fr-FR" sz="1400" b="0" i="0" u="none" strike="noStrike" cap="none">
                  <a:solidFill>
                    <a:schemeClr val="accent1"/>
                  </a:solidFill>
                  <a:latin typeface="PT Sans"/>
                  <a:ea typeface="PT Sans"/>
                  <a:cs typeface="PT Sans"/>
                  <a:sym typeface="PT Sans"/>
                </a:rPr>
                <a:t>gouvernance coopérative </a:t>
              </a:r>
              <a:br>
                <a:rPr lang="fr-FR" sz="1400" b="0" i="0" u="none" strike="noStrike" cap="none">
                  <a:solidFill>
                    <a:schemeClr val="accent1"/>
                  </a:solidFill>
                  <a:latin typeface="PT Sans"/>
                  <a:ea typeface="PT Sans"/>
                  <a:cs typeface="PT Sans"/>
                  <a:sym typeface="PT Sans"/>
                </a:rPr>
              </a:br>
              <a:r>
                <a:rPr lang="fr-FR" sz="1400" b="0" i="0" u="none" strike="noStrike" cap="none">
                  <a:solidFill>
                    <a:schemeClr val="accent1"/>
                  </a:solidFill>
                  <a:latin typeface="PT Sans"/>
                  <a:ea typeface="PT Sans"/>
                  <a:cs typeface="PT Sans"/>
                  <a:sym typeface="PT Sans"/>
                </a:rPr>
                <a:t>de </a:t>
              </a:r>
              <a:r>
                <a:rPr lang="fr-FR" sz="1400" b="1" i="0" u="none" strike="noStrike" cap="none">
                  <a:solidFill>
                    <a:schemeClr val="accent2"/>
                  </a:solidFill>
                  <a:latin typeface="PT Sans"/>
                  <a:ea typeface="PT Sans"/>
                  <a:cs typeface="PT Sans"/>
                  <a:sym typeface="PT Sans"/>
                </a:rPr>
                <a:t>70</a:t>
              </a:r>
              <a:r>
                <a:rPr lang="fr-FR" sz="1400" b="0" i="0" u="none" strike="noStrike" cap="none">
                  <a:solidFill>
                    <a:schemeClr val="accent1"/>
                  </a:solidFill>
                  <a:latin typeface="PT Sans"/>
                  <a:ea typeface="PT Sans"/>
                  <a:cs typeface="PT Sans"/>
                  <a:sym typeface="PT Sans"/>
                </a:rPr>
                <a:t> associé·e·s opérationnel·le·s</a:t>
              </a:r>
              <a:endParaRPr sz="1400" b="0" i="0" u="none" strike="noStrike" cap="none">
                <a:solidFill>
                  <a:srgbClr val="000000"/>
                </a:solidFill>
                <a:latin typeface="Arial"/>
                <a:ea typeface="Arial"/>
                <a:cs typeface="Arial"/>
                <a:sym typeface="Arial"/>
              </a:endParaRPr>
            </a:p>
          </p:txBody>
        </p:sp>
        <p:pic>
          <p:nvPicPr>
            <p:cNvPr id="78" name="Google Shape;78;p4"/>
            <p:cNvPicPr preferRelativeResize="0"/>
            <p:nvPr/>
          </p:nvPicPr>
          <p:blipFill rotWithShape="1">
            <a:blip r:embed="rId5">
              <a:alphaModFix/>
            </a:blip>
            <a:srcRect/>
            <a:stretch/>
          </p:blipFill>
          <p:spPr>
            <a:xfrm>
              <a:off x="696000" y="4619078"/>
              <a:ext cx="228600" cy="228600"/>
            </a:xfrm>
            <a:prstGeom prst="rect">
              <a:avLst/>
            </a:prstGeom>
            <a:noFill/>
            <a:ln>
              <a:noFill/>
            </a:ln>
          </p:spPr>
        </p:pic>
      </p:grpSp>
      <p:grpSp>
        <p:nvGrpSpPr>
          <p:cNvPr id="79" name="Google Shape;79;p4"/>
          <p:cNvGrpSpPr/>
          <p:nvPr/>
        </p:nvGrpSpPr>
        <p:grpSpPr>
          <a:xfrm>
            <a:off x="696000" y="3599523"/>
            <a:ext cx="2707688" cy="452400"/>
            <a:chOff x="696000" y="3427448"/>
            <a:chExt cx="2707688" cy="452400"/>
          </a:xfrm>
        </p:grpSpPr>
        <p:sp>
          <p:nvSpPr>
            <p:cNvPr id="80" name="Google Shape;80;p4"/>
            <p:cNvSpPr txBox="1"/>
            <p:nvPr/>
          </p:nvSpPr>
          <p:spPr>
            <a:xfrm>
              <a:off x="1123988" y="3427448"/>
              <a:ext cx="2279700" cy="452400"/>
            </a:xfrm>
            <a:prstGeom prst="rect">
              <a:avLst/>
            </a:prstGeom>
            <a:noFill/>
            <a:ln>
              <a:noFill/>
            </a:ln>
          </p:spPr>
          <p:txBody>
            <a:bodyPr spcFirstLastPara="1" wrap="square" lIns="0" tIns="0" rIns="0" bIns="0" anchor="ctr" anchorCtr="0">
              <a:spAutoFit/>
            </a:bodyPr>
            <a:lstStyle/>
            <a:p>
              <a:pPr marL="0" marR="0" lvl="0" indent="0" algn="l" rtl="0">
                <a:lnSpc>
                  <a:spcPct val="110000"/>
                </a:lnSpc>
                <a:spcBef>
                  <a:spcPts val="0"/>
                </a:spcBef>
                <a:spcAft>
                  <a:spcPts val="0"/>
                </a:spcAft>
                <a:buClr>
                  <a:srgbClr val="000000"/>
                </a:buClr>
                <a:buSzPts val="1400"/>
                <a:buFont typeface="Arial"/>
                <a:buNone/>
              </a:pPr>
              <a:r>
                <a:rPr lang="fr-FR" sz="1400" b="1" i="0" u="none" strike="noStrike" cap="none">
                  <a:solidFill>
                    <a:schemeClr val="accent2"/>
                  </a:solidFill>
                  <a:latin typeface="PT Sans"/>
                  <a:ea typeface="PT Sans"/>
                  <a:cs typeface="PT Sans"/>
                  <a:sym typeface="PT Sans"/>
                </a:rPr>
                <a:t>+ de 50 000 </a:t>
              </a:r>
              <a:r>
                <a:rPr lang="fr-FR" sz="1400" b="0" i="0" u="none" strike="noStrike" cap="none">
                  <a:solidFill>
                    <a:schemeClr val="accent1"/>
                  </a:solidFill>
                  <a:latin typeface="PT Sans"/>
                  <a:ea typeface="PT Sans"/>
                  <a:cs typeface="PT Sans"/>
                  <a:sym typeface="PT Sans"/>
                </a:rPr>
                <a:t>patient·e·s en file active</a:t>
              </a:r>
              <a:endParaRPr sz="1400" b="0" i="0" u="none" strike="noStrike" cap="none">
                <a:solidFill>
                  <a:srgbClr val="000000"/>
                </a:solidFill>
                <a:latin typeface="Arial"/>
                <a:ea typeface="Arial"/>
                <a:cs typeface="Arial"/>
                <a:sym typeface="Arial"/>
              </a:endParaRPr>
            </a:p>
          </p:txBody>
        </p:sp>
        <p:pic>
          <p:nvPicPr>
            <p:cNvPr id="81" name="Google Shape;81;p4"/>
            <p:cNvPicPr preferRelativeResize="0"/>
            <p:nvPr/>
          </p:nvPicPr>
          <p:blipFill rotWithShape="1">
            <a:blip r:embed="rId6">
              <a:alphaModFix/>
            </a:blip>
            <a:srcRect/>
            <a:stretch/>
          </p:blipFill>
          <p:spPr>
            <a:xfrm>
              <a:off x="696000" y="3543500"/>
              <a:ext cx="228600" cy="228600"/>
            </a:xfrm>
            <a:prstGeom prst="rect">
              <a:avLst/>
            </a:prstGeom>
            <a:noFill/>
            <a:ln>
              <a:noFill/>
            </a:ln>
          </p:spPr>
        </p:pic>
      </p:grpSp>
      <p:grpSp>
        <p:nvGrpSpPr>
          <p:cNvPr id="82" name="Google Shape;82;p4"/>
          <p:cNvGrpSpPr/>
          <p:nvPr/>
        </p:nvGrpSpPr>
        <p:grpSpPr>
          <a:xfrm>
            <a:off x="696000" y="2726037"/>
            <a:ext cx="2707599" cy="228600"/>
            <a:chOff x="696000" y="2620271"/>
            <a:chExt cx="2707599" cy="228600"/>
          </a:xfrm>
        </p:grpSpPr>
        <p:sp>
          <p:nvSpPr>
            <p:cNvPr id="83" name="Google Shape;83;p4"/>
            <p:cNvSpPr txBox="1"/>
            <p:nvPr/>
          </p:nvSpPr>
          <p:spPr>
            <a:xfrm>
              <a:off x="1123988" y="2622713"/>
              <a:ext cx="2279611" cy="223716"/>
            </a:xfrm>
            <a:prstGeom prst="rect">
              <a:avLst/>
            </a:prstGeom>
            <a:noFill/>
            <a:ln>
              <a:noFill/>
            </a:ln>
          </p:spPr>
          <p:txBody>
            <a:bodyPr spcFirstLastPara="1" wrap="square" lIns="0" tIns="0" rIns="0" bIns="0" anchor="ctr" anchorCtr="0">
              <a:spAutoFit/>
            </a:bodyPr>
            <a:lstStyle/>
            <a:p>
              <a:pPr marL="0" marR="0" lvl="0" indent="0" algn="l" rtl="0">
                <a:lnSpc>
                  <a:spcPct val="110000"/>
                </a:lnSpc>
                <a:spcBef>
                  <a:spcPts val="0"/>
                </a:spcBef>
                <a:spcAft>
                  <a:spcPts val="0"/>
                </a:spcAft>
                <a:buClr>
                  <a:srgbClr val="000000"/>
                </a:buClr>
                <a:buSzPts val="1400"/>
                <a:buFont typeface="Arial"/>
                <a:buNone/>
              </a:pPr>
              <a:r>
                <a:rPr lang="fr-FR" sz="1400" b="1" i="0" u="none" strike="noStrike" cap="none">
                  <a:solidFill>
                    <a:schemeClr val="accent2"/>
                  </a:solidFill>
                  <a:latin typeface="PT Sans"/>
                  <a:ea typeface="PT Sans"/>
                  <a:cs typeface="PT Sans"/>
                  <a:sym typeface="PT Sans"/>
                </a:rPr>
                <a:t>200 000 </a:t>
              </a:r>
              <a:r>
                <a:rPr lang="fr-FR" sz="1400" b="0" i="0" u="none" strike="noStrike" cap="none">
                  <a:solidFill>
                    <a:schemeClr val="accent1"/>
                  </a:solidFill>
                  <a:latin typeface="PT Sans"/>
                  <a:ea typeface="PT Sans"/>
                  <a:cs typeface="PT Sans"/>
                  <a:sym typeface="PT Sans"/>
                </a:rPr>
                <a:t>consultations par an</a:t>
              </a:r>
              <a:endParaRPr sz="1400" b="0" i="0" u="none" strike="noStrike" cap="none">
                <a:solidFill>
                  <a:srgbClr val="000000"/>
                </a:solidFill>
                <a:latin typeface="Arial"/>
                <a:ea typeface="Arial"/>
                <a:cs typeface="Arial"/>
                <a:sym typeface="Arial"/>
              </a:endParaRPr>
            </a:p>
          </p:txBody>
        </p:sp>
        <p:pic>
          <p:nvPicPr>
            <p:cNvPr id="84" name="Google Shape;84;p4"/>
            <p:cNvPicPr preferRelativeResize="0"/>
            <p:nvPr/>
          </p:nvPicPr>
          <p:blipFill rotWithShape="1">
            <a:blip r:embed="rId7">
              <a:alphaModFix/>
            </a:blip>
            <a:srcRect/>
            <a:stretch/>
          </p:blipFill>
          <p:spPr>
            <a:xfrm>
              <a:off x="696000" y="2620271"/>
              <a:ext cx="228600" cy="228600"/>
            </a:xfrm>
            <a:prstGeom prst="rect">
              <a:avLst/>
            </a:prstGeom>
            <a:noFill/>
            <a:ln>
              <a:noFill/>
            </a:ln>
          </p:spPr>
        </p:pic>
      </p:grpSp>
      <p:grpSp>
        <p:nvGrpSpPr>
          <p:cNvPr id="85" name="Google Shape;85;p4"/>
          <p:cNvGrpSpPr/>
          <p:nvPr/>
        </p:nvGrpSpPr>
        <p:grpSpPr>
          <a:xfrm>
            <a:off x="702300" y="4589061"/>
            <a:ext cx="2701388" cy="452400"/>
            <a:chOff x="702300" y="5578602"/>
            <a:chExt cx="2701388" cy="452400"/>
          </a:xfrm>
        </p:grpSpPr>
        <p:sp>
          <p:nvSpPr>
            <p:cNvPr id="86" name="Google Shape;86;p4"/>
            <p:cNvSpPr txBox="1"/>
            <p:nvPr/>
          </p:nvSpPr>
          <p:spPr>
            <a:xfrm>
              <a:off x="1123988" y="5578602"/>
              <a:ext cx="2279700" cy="452400"/>
            </a:xfrm>
            <a:prstGeom prst="rect">
              <a:avLst/>
            </a:prstGeom>
            <a:noFill/>
            <a:ln>
              <a:noFill/>
            </a:ln>
          </p:spPr>
          <p:txBody>
            <a:bodyPr spcFirstLastPara="1" wrap="square" lIns="0" tIns="0" rIns="0" bIns="0" anchor="ctr" anchorCtr="0">
              <a:spAutoFit/>
            </a:bodyPr>
            <a:lstStyle/>
            <a:p>
              <a:pPr marL="0" marR="0" lvl="0" indent="0" algn="l" rtl="0">
                <a:lnSpc>
                  <a:spcPct val="110000"/>
                </a:lnSpc>
                <a:spcBef>
                  <a:spcPts val="0"/>
                </a:spcBef>
                <a:spcAft>
                  <a:spcPts val="0"/>
                </a:spcAft>
                <a:buClr>
                  <a:srgbClr val="000000"/>
                </a:buClr>
                <a:buSzPts val="1400"/>
                <a:buFont typeface="Arial"/>
                <a:buNone/>
              </a:pPr>
              <a:r>
                <a:rPr lang="fr-FR" sz="1400" b="1" i="0" u="none" strike="noStrike" cap="none">
                  <a:solidFill>
                    <a:schemeClr val="accent2"/>
                  </a:solidFill>
                  <a:latin typeface="PT Sans"/>
                  <a:ea typeface="PT Sans"/>
                  <a:cs typeface="PT Sans"/>
                  <a:sym typeface="PT Sans"/>
                </a:rPr>
                <a:t>+ de 130 </a:t>
              </a:r>
              <a:r>
                <a:rPr lang="fr-FR" sz="1400" b="0" i="0" u="none" strike="noStrike" cap="none">
                  <a:solidFill>
                    <a:schemeClr val="accent1"/>
                  </a:solidFill>
                  <a:latin typeface="PT Sans"/>
                  <a:ea typeface="PT Sans"/>
                  <a:cs typeface="PT Sans"/>
                  <a:sym typeface="PT Sans"/>
                </a:rPr>
                <a:t>professionnel·le·s </a:t>
              </a:r>
              <a:br>
                <a:rPr lang="fr-FR" sz="1400" b="0" i="0" u="none" strike="noStrike" cap="none">
                  <a:solidFill>
                    <a:schemeClr val="accent1"/>
                  </a:solidFill>
                  <a:latin typeface="PT Sans"/>
                  <a:ea typeface="PT Sans"/>
                  <a:cs typeface="PT Sans"/>
                  <a:sym typeface="PT Sans"/>
                </a:rPr>
              </a:br>
              <a:r>
                <a:rPr lang="fr-FR" sz="1400" b="0" i="0" u="none" strike="noStrike" cap="none">
                  <a:solidFill>
                    <a:schemeClr val="accent1"/>
                  </a:solidFill>
                  <a:latin typeface="PT Sans"/>
                  <a:ea typeface="PT Sans"/>
                  <a:cs typeface="PT Sans"/>
                  <a:sym typeface="PT Sans"/>
                </a:rPr>
                <a:t>de santé*</a:t>
              </a:r>
              <a:endParaRPr sz="1400" b="0" i="0" u="none" strike="noStrike" cap="none">
                <a:solidFill>
                  <a:srgbClr val="000000"/>
                </a:solidFill>
                <a:latin typeface="Arial"/>
                <a:ea typeface="Arial"/>
                <a:cs typeface="Arial"/>
                <a:sym typeface="Arial"/>
              </a:endParaRPr>
            </a:p>
          </p:txBody>
        </p:sp>
        <p:pic>
          <p:nvPicPr>
            <p:cNvPr id="87" name="Google Shape;87;p4"/>
            <p:cNvPicPr preferRelativeResize="0"/>
            <p:nvPr/>
          </p:nvPicPr>
          <p:blipFill rotWithShape="1">
            <a:blip r:embed="rId8">
              <a:alphaModFix/>
            </a:blip>
            <a:srcRect/>
            <a:stretch/>
          </p:blipFill>
          <p:spPr>
            <a:xfrm>
              <a:off x="702300" y="5700954"/>
              <a:ext cx="216000" cy="216000"/>
            </a:xfrm>
            <a:prstGeom prst="rect">
              <a:avLst/>
            </a:prstGeom>
            <a:noFill/>
            <a:ln>
              <a:noFill/>
            </a:ln>
          </p:spPr>
        </p:pic>
      </p:grpSp>
      <p:grpSp>
        <p:nvGrpSpPr>
          <p:cNvPr id="88" name="Google Shape;88;p4"/>
          <p:cNvGrpSpPr/>
          <p:nvPr/>
        </p:nvGrpSpPr>
        <p:grpSpPr>
          <a:xfrm>
            <a:off x="11832000" y="6498000"/>
            <a:ext cx="360000" cy="360000"/>
            <a:chOff x="11832000" y="6498000"/>
            <a:chExt cx="360000" cy="360000"/>
          </a:xfrm>
        </p:grpSpPr>
        <p:sp>
          <p:nvSpPr>
            <p:cNvPr id="89" name="Google Shape;89;p4"/>
            <p:cNvSpPr/>
            <p:nvPr/>
          </p:nvSpPr>
          <p:spPr>
            <a:xfrm>
              <a:off x="11832000" y="6498000"/>
              <a:ext cx="360000" cy="36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90" name="Google Shape;90;p4"/>
            <p:cNvSpPr txBox="1"/>
            <p:nvPr/>
          </p:nvSpPr>
          <p:spPr>
            <a:xfrm>
              <a:off x="11976734" y="6601056"/>
              <a:ext cx="70532" cy="15388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FR" sz="1000" b="0" i="0" u="none" strike="noStrike" cap="none">
                  <a:solidFill>
                    <a:schemeClr val="accent1"/>
                  </a:solidFill>
                  <a:latin typeface="Urbanist"/>
                  <a:ea typeface="Urbanist"/>
                  <a:cs typeface="Urbanist"/>
                  <a:sym typeface="Urbanist"/>
                </a:rPr>
                <a:t>4</a:t>
              </a:fld>
              <a:endParaRPr sz="1100" b="0" i="0" u="none" strike="noStrike" cap="none">
                <a:solidFill>
                  <a:schemeClr val="accent1"/>
                </a:solidFill>
                <a:latin typeface="Urbanist"/>
                <a:ea typeface="Urbanist"/>
                <a:cs typeface="Urbanist"/>
                <a:sym typeface="Urbanist"/>
              </a:endParaRPr>
            </a:p>
          </p:txBody>
        </p:sp>
      </p:grpSp>
      <p:sp>
        <p:nvSpPr>
          <p:cNvPr id="91" name="Google Shape;91;p4"/>
          <p:cNvSpPr txBox="1"/>
          <p:nvPr/>
        </p:nvSpPr>
        <p:spPr>
          <a:xfrm>
            <a:off x="695324" y="6533521"/>
            <a:ext cx="4737981" cy="159787"/>
          </a:xfrm>
          <a:prstGeom prst="rect">
            <a:avLst/>
          </a:prstGeom>
          <a:noFill/>
          <a:ln>
            <a:noFill/>
          </a:ln>
        </p:spPr>
        <p:txBody>
          <a:bodyPr spcFirstLastPara="1" wrap="square" lIns="0" tIns="0" rIns="0" bIns="0" anchor="b" anchorCtr="0">
            <a:spAutoFit/>
          </a:bodyPr>
          <a:lstStyle/>
          <a:p>
            <a:pPr marL="0" marR="0" lvl="0" indent="0" algn="l" rtl="0">
              <a:lnSpc>
                <a:spcPct val="110000"/>
              </a:lnSpc>
              <a:spcBef>
                <a:spcPts val="0"/>
              </a:spcBef>
              <a:spcAft>
                <a:spcPts val="0"/>
              </a:spcAft>
              <a:buClr>
                <a:srgbClr val="000000"/>
              </a:buClr>
              <a:buSzPts val="1000"/>
              <a:buFont typeface="Arial"/>
              <a:buNone/>
            </a:pPr>
            <a:r>
              <a:rPr lang="fr-FR" sz="1000" b="0" i="0" u="none" strike="noStrike" cap="none">
                <a:solidFill>
                  <a:schemeClr val="accent1"/>
                </a:solidFill>
                <a:latin typeface="PT Sans"/>
                <a:ea typeface="PT Sans"/>
                <a:cs typeface="PT Sans"/>
                <a:sym typeface="PT Sans"/>
              </a:rPr>
              <a:t>* 200 personnes au total</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6"/>
          <p:cNvSpPr/>
          <p:nvPr/>
        </p:nvSpPr>
        <p:spPr>
          <a:xfrm>
            <a:off x="9456625" y="1721850"/>
            <a:ext cx="2330400" cy="2735400"/>
          </a:xfrm>
          <a:prstGeom prst="roundRect">
            <a:avLst>
              <a:gd name="adj" fmla="val 8496"/>
            </a:avLst>
          </a:prstGeom>
          <a:solidFill>
            <a:srgbClr val="2E35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98" name="Google Shape;98;p6"/>
          <p:cNvSpPr/>
          <p:nvPr/>
        </p:nvSpPr>
        <p:spPr>
          <a:xfrm>
            <a:off x="9637311" y="1881357"/>
            <a:ext cx="504825" cy="50482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99" name="Google Shape;99;p6"/>
          <p:cNvSpPr txBox="1">
            <a:spLocks noGrp="1"/>
          </p:cNvSpPr>
          <p:nvPr>
            <p:ph type="title"/>
          </p:nvPr>
        </p:nvSpPr>
        <p:spPr>
          <a:xfrm>
            <a:off x="696000" y="504000"/>
            <a:ext cx="10800000" cy="738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rgbClr val="2E3578"/>
              </a:buClr>
              <a:buSzPts val="2400"/>
              <a:buFont typeface="Urbanist"/>
              <a:buNone/>
            </a:pPr>
            <a:r>
              <a:rPr lang="fr-FR" sz="2400">
                <a:solidFill>
                  <a:srgbClr val="2E3578"/>
                </a:solidFill>
              </a:rPr>
              <a:t>notre ambition : être </a:t>
            </a:r>
            <a:r>
              <a:rPr lang="fr-FR">
                <a:solidFill>
                  <a:srgbClr val="2E3578"/>
                </a:solidFill>
              </a:rPr>
              <a:t>une institution</a:t>
            </a:r>
            <a:r>
              <a:rPr lang="fr-FR" sz="2400">
                <a:solidFill>
                  <a:srgbClr val="2E3578"/>
                </a:solidFill>
              </a:rPr>
              <a:t> de </a:t>
            </a:r>
            <a:r>
              <a:rPr lang="fr-FR">
                <a:solidFill>
                  <a:srgbClr val="2E3578"/>
                </a:solidFill>
              </a:rPr>
              <a:t>référence</a:t>
            </a:r>
            <a:br>
              <a:rPr lang="fr-FR">
                <a:solidFill>
                  <a:srgbClr val="2E3578"/>
                </a:solidFill>
              </a:rPr>
            </a:br>
            <a:r>
              <a:rPr lang="fr-FR">
                <a:solidFill>
                  <a:srgbClr val="2E3578"/>
                </a:solidFill>
              </a:rPr>
              <a:t>sur le soin primaire</a:t>
            </a:r>
            <a:endParaRPr sz="2400">
              <a:solidFill>
                <a:srgbClr val="2E3578"/>
              </a:solidFill>
            </a:endParaRPr>
          </a:p>
        </p:txBody>
      </p:sp>
      <p:grpSp>
        <p:nvGrpSpPr>
          <p:cNvPr id="100" name="Google Shape;100;p6"/>
          <p:cNvGrpSpPr/>
          <p:nvPr/>
        </p:nvGrpSpPr>
        <p:grpSpPr>
          <a:xfrm>
            <a:off x="849024" y="1287419"/>
            <a:ext cx="8013738" cy="4928277"/>
            <a:chOff x="4423323" y="1372633"/>
            <a:chExt cx="8278216" cy="5090925"/>
          </a:xfrm>
        </p:grpSpPr>
        <p:grpSp>
          <p:nvGrpSpPr>
            <p:cNvPr id="101" name="Google Shape;101;p6"/>
            <p:cNvGrpSpPr/>
            <p:nvPr/>
          </p:nvGrpSpPr>
          <p:grpSpPr>
            <a:xfrm>
              <a:off x="4423323" y="1372633"/>
              <a:ext cx="8278216" cy="5090925"/>
              <a:chOff x="6032125" y="963718"/>
              <a:chExt cx="8987521" cy="5527131"/>
            </a:xfrm>
          </p:grpSpPr>
          <p:pic>
            <p:nvPicPr>
              <p:cNvPr id="102" name="Google Shape;102;p6"/>
              <p:cNvPicPr preferRelativeResize="0"/>
              <p:nvPr/>
            </p:nvPicPr>
            <p:blipFill rotWithShape="1">
              <a:blip r:embed="rId3">
                <a:alphaModFix/>
              </a:blip>
              <a:srcRect/>
              <a:stretch/>
            </p:blipFill>
            <p:spPr>
              <a:xfrm>
                <a:off x="6032125" y="1787295"/>
                <a:ext cx="5064719" cy="4703554"/>
              </a:xfrm>
              <a:prstGeom prst="rect">
                <a:avLst/>
              </a:prstGeom>
              <a:noFill/>
              <a:ln>
                <a:noFill/>
              </a:ln>
            </p:spPr>
          </p:pic>
          <p:sp>
            <p:nvSpPr>
              <p:cNvPr id="103" name="Google Shape;103;p6"/>
              <p:cNvSpPr/>
              <p:nvPr/>
            </p:nvSpPr>
            <p:spPr>
              <a:xfrm rot="-5400000" flipH="1">
                <a:off x="8625370" y="1339137"/>
                <a:ext cx="3388380" cy="3607457"/>
              </a:xfrm>
              <a:prstGeom prst="triangle">
                <a:avLst>
                  <a:gd name="adj" fmla="val 50000"/>
                </a:avLst>
              </a:prstGeom>
              <a:gradFill>
                <a:gsLst>
                  <a:gs pos="0">
                    <a:schemeClr val="accent1"/>
                  </a:gs>
                  <a:gs pos="41000">
                    <a:srgbClr val="2E3578">
                      <a:alpha val="60000"/>
                    </a:srgbClr>
                  </a:gs>
                  <a:gs pos="100000">
                    <a:srgbClr val="2E3578">
                      <a:alpha val="6000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grpSp>
            <p:nvGrpSpPr>
              <p:cNvPr id="104" name="Google Shape;104;p6"/>
              <p:cNvGrpSpPr/>
              <p:nvPr/>
            </p:nvGrpSpPr>
            <p:grpSpPr>
              <a:xfrm>
                <a:off x="10661357" y="963718"/>
                <a:ext cx="4358289" cy="4358290"/>
                <a:chOff x="9212002" y="1237695"/>
                <a:chExt cx="4358289" cy="4358290"/>
              </a:xfrm>
            </p:grpSpPr>
            <p:sp>
              <p:nvSpPr>
                <p:cNvPr id="105" name="Google Shape;105;p6"/>
                <p:cNvSpPr/>
                <p:nvPr/>
              </p:nvSpPr>
              <p:spPr>
                <a:xfrm rot="672810">
                  <a:off x="9537147" y="1562840"/>
                  <a:ext cx="3707999" cy="3708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pic>
              <p:nvPicPr>
                <p:cNvPr id="106" name="Google Shape;106;p6" descr="A map of paris with many roads&#10;&#10;Description automatically generated"/>
                <p:cNvPicPr preferRelativeResize="0"/>
                <p:nvPr/>
              </p:nvPicPr>
              <p:blipFill rotWithShape="1">
                <a:blip r:embed="rId4">
                  <a:alphaModFix/>
                </a:blip>
                <a:srcRect l="33517" t="30124" r="32173" b="34702"/>
                <a:stretch/>
              </p:blipFill>
              <p:spPr>
                <a:xfrm>
                  <a:off x="9551798" y="1526097"/>
                  <a:ext cx="3718599" cy="3812379"/>
                </a:xfrm>
                <a:prstGeom prst="ellipse">
                  <a:avLst/>
                </a:prstGeom>
                <a:noFill/>
                <a:ln>
                  <a:noFill/>
                </a:ln>
              </p:spPr>
            </p:pic>
          </p:grpSp>
        </p:grpSp>
        <p:pic>
          <p:nvPicPr>
            <p:cNvPr id="107" name="Google Shape;107;p6"/>
            <p:cNvPicPr preferRelativeResize="0"/>
            <p:nvPr/>
          </p:nvPicPr>
          <p:blipFill rotWithShape="1">
            <a:blip r:embed="rId5">
              <a:alphaModFix/>
            </a:blip>
            <a:srcRect/>
            <a:stretch/>
          </p:blipFill>
          <p:spPr>
            <a:xfrm>
              <a:off x="5323588" y="3117137"/>
              <a:ext cx="304800" cy="304800"/>
            </a:xfrm>
            <a:prstGeom prst="rect">
              <a:avLst/>
            </a:prstGeom>
            <a:noFill/>
            <a:ln>
              <a:noFill/>
            </a:ln>
          </p:spPr>
        </p:pic>
        <p:pic>
          <p:nvPicPr>
            <p:cNvPr id="108" name="Google Shape;108;p6"/>
            <p:cNvPicPr preferRelativeResize="0"/>
            <p:nvPr/>
          </p:nvPicPr>
          <p:blipFill rotWithShape="1">
            <a:blip r:embed="rId6">
              <a:alphaModFix/>
            </a:blip>
            <a:srcRect/>
            <a:stretch/>
          </p:blipFill>
          <p:spPr>
            <a:xfrm>
              <a:off x="10915927" y="4016799"/>
              <a:ext cx="241645" cy="241645"/>
            </a:xfrm>
            <a:prstGeom prst="rect">
              <a:avLst/>
            </a:prstGeom>
            <a:noFill/>
            <a:ln>
              <a:noFill/>
            </a:ln>
          </p:spPr>
        </p:pic>
        <p:pic>
          <p:nvPicPr>
            <p:cNvPr id="109" name="Google Shape;109;p6"/>
            <p:cNvPicPr preferRelativeResize="0"/>
            <p:nvPr/>
          </p:nvPicPr>
          <p:blipFill rotWithShape="1">
            <a:blip r:embed="rId6">
              <a:alphaModFix/>
            </a:blip>
            <a:srcRect/>
            <a:stretch/>
          </p:blipFill>
          <p:spPr>
            <a:xfrm>
              <a:off x="11315817" y="3277743"/>
              <a:ext cx="241645" cy="241645"/>
            </a:xfrm>
            <a:prstGeom prst="rect">
              <a:avLst/>
            </a:prstGeom>
            <a:noFill/>
            <a:ln>
              <a:noFill/>
            </a:ln>
          </p:spPr>
        </p:pic>
        <p:pic>
          <p:nvPicPr>
            <p:cNvPr id="110" name="Google Shape;110;p6"/>
            <p:cNvPicPr preferRelativeResize="0"/>
            <p:nvPr/>
          </p:nvPicPr>
          <p:blipFill rotWithShape="1">
            <a:blip r:embed="rId6">
              <a:alphaModFix/>
            </a:blip>
            <a:srcRect/>
            <a:stretch/>
          </p:blipFill>
          <p:spPr>
            <a:xfrm>
              <a:off x="10743862" y="2915810"/>
              <a:ext cx="241645" cy="241645"/>
            </a:xfrm>
            <a:prstGeom prst="rect">
              <a:avLst/>
            </a:prstGeom>
            <a:noFill/>
            <a:ln>
              <a:noFill/>
            </a:ln>
          </p:spPr>
        </p:pic>
        <p:pic>
          <p:nvPicPr>
            <p:cNvPr id="111" name="Google Shape;111;p6"/>
            <p:cNvPicPr preferRelativeResize="0"/>
            <p:nvPr/>
          </p:nvPicPr>
          <p:blipFill rotWithShape="1">
            <a:blip r:embed="rId6">
              <a:alphaModFix/>
            </a:blip>
            <a:srcRect/>
            <a:stretch/>
          </p:blipFill>
          <p:spPr>
            <a:xfrm>
              <a:off x="11100278" y="2467475"/>
              <a:ext cx="241645" cy="241645"/>
            </a:xfrm>
            <a:prstGeom prst="rect">
              <a:avLst/>
            </a:prstGeom>
            <a:noFill/>
            <a:ln>
              <a:noFill/>
            </a:ln>
          </p:spPr>
        </p:pic>
        <p:pic>
          <p:nvPicPr>
            <p:cNvPr id="112" name="Google Shape;112;p6"/>
            <p:cNvPicPr preferRelativeResize="0"/>
            <p:nvPr/>
          </p:nvPicPr>
          <p:blipFill rotWithShape="1">
            <a:blip r:embed="rId6">
              <a:alphaModFix/>
            </a:blip>
            <a:srcRect/>
            <a:stretch/>
          </p:blipFill>
          <p:spPr>
            <a:xfrm>
              <a:off x="7429575" y="4284422"/>
              <a:ext cx="304800" cy="304800"/>
            </a:xfrm>
            <a:prstGeom prst="rect">
              <a:avLst/>
            </a:prstGeom>
            <a:noFill/>
            <a:ln>
              <a:noFill/>
            </a:ln>
          </p:spPr>
        </p:pic>
        <p:pic>
          <p:nvPicPr>
            <p:cNvPr id="113" name="Google Shape;113;p6"/>
            <p:cNvPicPr preferRelativeResize="0"/>
            <p:nvPr/>
          </p:nvPicPr>
          <p:blipFill rotWithShape="1">
            <a:blip r:embed="rId6">
              <a:alphaModFix/>
            </a:blip>
            <a:srcRect/>
            <a:stretch/>
          </p:blipFill>
          <p:spPr>
            <a:xfrm>
              <a:off x="11036749" y="3085610"/>
              <a:ext cx="241645" cy="241645"/>
            </a:xfrm>
            <a:prstGeom prst="rect">
              <a:avLst/>
            </a:prstGeom>
            <a:noFill/>
            <a:ln>
              <a:noFill/>
            </a:ln>
          </p:spPr>
        </p:pic>
      </p:grpSp>
      <p:pic>
        <p:nvPicPr>
          <p:cNvPr id="114" name="Google Shape;114;p6"/>
          <p:cNvPicPr preferRelativeResize="0"/>
          <p:nvPr/>
        </p:nvPicPr>
        <p:blipFill rotWithShape="1">
          <a:blip r:embed="rId6">
            <a:alphaModFix/>
          </a:blip>
          <a:srcRect/>
          <a:stretch/>
        </p:blipFill>
        <p:spPr>
          <a:xfrm>
            <a:off x="9737323" y="1981368"/>
            <a:ext cx="304800" cy="304800"/>
          </a:xfrm>
          <a:prstGeom prst="rect">
            <a:avLst/>
          </a:prstGeom>
          <a:noFill/>
          <a:ln>
            <a:noFill/>
          </a:ln>
        </p:spPr>
      </p:pic>
      <p:sp>
        <p:nvSpPr>
          <p:cNvPr id="115" name="Google Shape;115;p6"/>
          <p:cNvSpPr txBox="1"/>
          <p:nvPr/>
        </p:nvSpPr>
        <p:spPr>
          <a:xfrm>
            <a:off x="9737323" y="2545685"/>
            <a:ext cx="1605600" cy="2070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Saint Martin (2015)</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Nation (2018)</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Ourcq (2020)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Italie (2021)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Brotteaux (2023)</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Richard Lenoir (2024)</a:t>
            </a:r>
            <a:endParaRPr sz="1100" b="0" i="0" u="none" strike="noStrike" cap="none">
              <a:solidFill>
                <a:schemeClr val="lt1"/>
              </a:solidFill>
              <a:latin typeface="PT Sans"/>
              <a:ea typeface="PT Sans"/>
              <a:cs typeface="PT Sans"/>
              <a:sym typeface="PT Sans"/>
            </a:endParaRPr>
          </a:p>
          <a:p>
            <a:pPr marL="0" marR="0" lvl="0" indent="0" algn="l" rtl="0">
              <a:lnSpc>
                <a:spcPct val="115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Menpenti (2025)</a:t>
            </a:r>
            <a:r>
              <a:rPr lang="fr-FR" sz="1100" b="1" i="0" u="none" strike="noStrike" cap="none">
                <a:solidFill>
                  <a:schemeClr val="lt1"/>
                </a:solidFill>
                <a:latin typeface="PT Sans"/>
                <a:ea typeface="PT Sans"/>
                <a:cs typeface="PT Sans"/>
                <a:sym typeface="PT Sans"/>
              </a:rPr>
              <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 </a:t>
            </a:r>
            <a:endParaRPr sz="1400" b="0" i="0" u="none" strike="noStrike" cap="none">
              <a:solidFill>
                <a:srgbClr val="000000"/>
              </a:solidFill>
              <a:latin typeface="Arial"/>
              <a:ea typeface="Arial"/>
              <a:cs typeface="Arial"/>
              <a:sym typeface="Arial"/>
            </a:endParaRPr>
          </a:p>
        </p:txBody>
      </p:sp>
      <p:sp>
        <p:nvSpPr>
          <p:cNvPr id="116" name="Google Shape;116;p6"/>
          <p:cNvSpPr/>
          <p:nvPr/>
        </p:nvSpPr>
        <p:spPr>
          <a:xfrm>
            <a:off x="9456625" y="4658524"/>
            <a:ext cx="2330400" cy="1490400"/>
          </a:xfrm>
          <a:prstGeom prst="roundRect">
            <a:avLst>
              <a:gd name="adj" fmla="val 8496"/>
            </a:avLst>
          </a:prstGeom>
          <a:gradFill>
            <a:gsLst>
              <a:gs pos="0">
                <a:srgbClr val="F4AD89"/>
              </a:gs>
              <a:gs pos="100000">
                <a:schemeClr val="accent2"/>
              </a:gs>
            </a:gsLst>
            <a:lin ang="3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117" name="Google Shape;117;p6"/>
          <p:cNvSpPr/>
          <p:nvPr/>
        </p:nvSpPr>
        <p:spPr>
          <a:xfrm>
            <a:off x="9637311" y="4775447"/>
            <a:ext cx="504900" cy="504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pic>
        <p:nvPicPr>
          <p:cNvPr id="118" name="Google Shape;118;p6"/>
          <p:cNvPicPr preferRelativeResize="0"/>
          <p:nvPr/>
        </p:nvPicPr>
        <p:blipFill rotWithShape="1">
          <a:blip r:embed="rId5">
            <a:alphaModFix/>
          </a:blip>
          <a:srcRect/>
          <a:stretch/>
        </p:blipFill>
        <p:spPr>
          <a:xfrm>
            <a:off x="9737323" y="4845963"/>
            <a:ext cx="304800" cy="304800"/>
          </a:xfrm>
          <a:prstGeom prst="rect">
            <a:avLst/>
          </a:prstGeom>
          <a:noFill/>
          <a:ln>
            <a:noFill/>
          </a:ln>
        </p:spPr>
      </p:pic>
      <p:sp>
        <p:nvSpPr>
          <p:cNvPr id="119" name="Google Shape;119;p6"/>
          <p:cNvSpPr txBox="1"/>
          <p:nvPr/>
        </p:nvSpPr>
        <p:spPr>
          <a:xfrm>
            <a:off x="9737324" y="5431000"/>
            <a:ext cx="1854900" cy="41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Rennes </a:t>
            </a:r>
            <a:r>
              <a:rPr lang="fr-FR" sz="1100" b="1" i="0" u="none" strike="noStrike" cap="none">
                <a:solidFill>
                  <a:schemeClr val="lt1"/>
                </a:solidFill>
                <a:latin typeface="PT Sans"/>
                <a:ea typeface="PT Sans"/>
                <a:cs typeface="PT Sans"/>
                <a:sym typeface="PT Sans"/>
              </a:rPr>
              <a:t>(S2 2025)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100"/>
              <a:buFont typeface="Arial"/>
              <a:buNone/>
            </a:pPr>
            <a:r>
              <a:rPr lang="fr-FR" sz="1100" b="0" i="0" u="none" strike="noStrike" cap="none">
                <a:solidFill>
                  <a:schemeClr val="lt1"/>
                </a:solidFill>
                <a:latin typeface="PT Sans"/>
                <a:ea typeface="PT Sans"/>
                <a:cs typeface="PT Sans"/>
                <a:sym typeface="PT Sans"/>
              </a:rPr>
              <a:t>ipso Providence* </a:t>
            </a:r>
            <a:r>
              <a:rPr lang="fr-FR" sz="1100" b="1" i="0" u="none" strike="noStrike" cap="none">
                <a:solidFill>
                  <a:schemeClr val="lt1"/>
                </a:solidFill>
                <a:latin typeface="PT Sans"/>
                <a:ea typeface="PT Sans"/>
                <a:cs typeface="PT Sans"/>
                <a:sym typeface="PT Sans"/>
              </a:rPr>
              <a:t>(S2 2025) </a:t>
            </a:r>
            <a:endParaRPr sz="1400" b="0" i="0" u="none" strike="noStrike" cap="none">
              <a:solidFill>
                <a:srgbClr val="000000"/>
              </a:solidFill>
              <a:latin typeface="Arial"/>
              <a:ea typeface="Arial"/>
              <a:cs typeface="Arial"/>
              <a:sym typeface="Arial"/>
            </a:endParaRPr>
          </a:p>
        </p:txBody>
      </p:sp>
      <p:pic>
        <p:nvPicPr>
          <p:cNvPr id="120" name="Google Shape;120;p6"/>
          <p:cNvPicPr preferRelativeResize="0"/>
          <p:nvPr/>
        </p:nvPicPr>
        <p:blipFill rotWithShape="1">
          <a:blip r:embed="rId5">
            <a:alphaModFix/>
          </a:blip>
          <a:srcRect/>
          <a:stretch/>
        </p:blipFill>
        <p:spPr>
          <a:xfrm>
            <a:off x="2765127" y="3110932"/>
            <a:ext cx="295062" cy="295062"/>
          </a:xfrm>
          <a:prstGeom prst="rect">
            <a:avLst/>
          </a:prstGeom>
          <a:noFill/>
          <a:ln>
            <a:noFill/>
          </a:ln>
        </p:spPr>
      </p:pic>
      <p:sp>
        <p:nvSpPr>
          <p:cNvPr id="121" name="Google Shape;121;p6"/>
          <p:cNvSpPr txBox="1"/>
          <p:nvPr/>
        </p:nvSpPr>
        <p:spPr>
          <a:xfrm>
            <a:off x="695324" y="6533521"/>
            <a:ext cx="4737981" cy="159787"/>
          </a:xfrm>
          <a:prstGeom prst="rect">
            <a:avLst/>
          </a:prstGeom>
          <a:noFill/>
          <a:ln>
            <a:noFill/>
          </a:ln>
        </p:spPr>
        <p:txBody>
          <a:bodyPr spcFirstLastPara="1" wrap="square" lIns="0" tIns="0" rIns="0" bIns="0" anchor="b" anchorCtr="0">
            <a:spAutoFit/>
          </a:bodyPr>
          <a:lstStyle/>
          <a:p>
            <a:pPr marL="0" marR="0" lvl="0" indent="0" algn="l" rtl="0">
              <a:lnSpc>
                <a:spcPct val="110000"/>
              </a:lnSpc>
              <a:spcBef>
                <a:spcPts val="0"/>
              </a:spcBef>
              <a:spcAft>
                <a:spcPts val="0"/>
              </a:spcAft>
              <a:buClr>
                <a:srgbClr val="000000"/>
              </a:buClr>
              <a:buSzPts val="1000"/>
              <a:buFont typeface="Arial"/>
              <a:buNone/>
            </a:pPr>
            <a:r>
              <a:rPr lang="fr-FR" sz="1000" b="0" i="0" u="none" strike="noStrike" cap="none">
                <a:solidFill>
                  <a:schemeClr val="accent1"/>
                </a:solidFill>
                <a:latin typeface="PT Sans"/>
                <a:ea typeface="PT Sans"/>
                <a:cs typeface="PT Sans"/>
                <a:sym typeface="PT Sans"/>
              </a:rPr>
              <a:t>* Versailles Chantiers</a:t>
            </a:r>
            <a:endParaRPr sz="1400" b="0" i="0" u="none" strike="noStrike" cap="none">
              <a:solidFill>
                <a:srgbClr val="000000"/>
              </a:solidFill>
              <a:latin typeface="Arial"/>
              <a:ea typeface="Arial"/>
              <a:cs typeface="Arial"/>
              <a:sym typeface="Arial"/>
            </a:endParaRPr>
          </a:p>
        </p:txBody>
      </p:sp>
      <p:pic>
        <p:nvPicPr>
          <p:cNvPr id="122" name="Google Shape;122;p6"/>
          <p:cNvPicPr preferRelativeResize="0"/>
          <p:nvPr/>
        </p:nvPicPr>
        <p:blipFill rotWithShape="1">
          <a:blip r:embed="rId6">
            <a:alphaModFix/>
          </a:blip>
          <a:srcRect/>
          <a:stretch/>
        </p:blipFill>
        <p:spPr>
          <a:xfrm>
            <a:off x="3841067" y="5150764"/>
            <a:ext cx="295077" cy="2950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355a3673ea2_0_0"/>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fr-FR"/>
              <a:t>une approche pluriprofessionnelle au service de la médecine traitante  </a:t>
            </a:r>
            <a:endParaRPr/>
          </a:p>
        </p:txBody>
      </p:sp>
      <p:sp>
        <p:nvSpPr>
          <p:cNvPr id="129" name="Google Shape;129;g355a3673ea2_0_0"/>
          <p:cNvSpPr/>
          <p:nvPr/>
        </p:nvSpPr>
        <p:spPr>
          <a:xfrm>
            <a:off x="731553" y="1853725"/>
            <a:ext cx="4586400" cy="428700"/>
          </a:xfrm>
          <a:prstGeom prst="roundRect">
            <a:avLst>
              <a:gd name="adj" fmla="val 25272"/>
            </a:avLst>
          </a:prstGeom>
          <a:solidFill>
            <a:srgbClr val="2E3578"/>
          </a:solidFill>
          <a:ln w="9525" cap="flat" cmpd="sng">
            <a:solidFill>
              <a:srgbClr val="2E3578"/>
            </a:solidFill>
            <a:prstDash val="solid"/>
            <a:round/>
            <a:headEnd type="none" w="sm" len="sm"/>
            <a:tailEnd type="none" w="sm" len="sm"/>
          </a:ln>
        </p:spPr>
        <p:txBody>
          <a:bodyPr spcFirstLastPara="1" wrap="square" lIns="91425" tIns="91425" rIns="91425" bIns="91425" anchor="ctr" anchorCtr="0">
            <a:noAutofit/>
          </a:bodyPr>
          <a:lstStyle/>
          <a:p>
            <a:pPr marL="72390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FFFFFF"/>
                </a:solidFill>
                <a:latin typeface="PT Sans"/>
                <a:ea typeface="PT Sans"/>
                <a:cs typeface="PT Sans"/>
                <a:sym typeface="PT Sans"/>
              </a:rPr>
              <a:t>médecins généralistes</a:t>
            </a:r>
            <a:endParaRPr sz="1500" b="0" i="0" u="none" strike="noStrike" cap="none">
              <a:solidFill>
                <a:srgbClr val="FFFFFF"/>
              </a:solidFill>
              <a:latin typeface="PT Sans"/>
              <a:ea typeface="PT Sans"/>
              <a:cs typeface="PT Sans"/>
              <a:sym typeface="PT Sans"/>
            </a:endParaRPr>
          </a:p>
        </p:txBody>
      </p:sp>
      <p:sp>
        <p:nvSpPr>
          <p:cNvPr id="130" name="Google Shape;130;g355a3673ea2_0_0"/>
          <p:cNvSpPr/>
          <p:nvPr/>
        </p:nvSpPr>
        <p:spPr>
          <a:xfrm>
            <a:off x="696000" y="1223725"/>
            <a:ext cx="4622100" cy="356100"/>
          </a:xfrm>
          <a:prstGeom prst="roundRect">
            <a:avLst>
              <a:gd name="adj" fmla="val 14236"/>
            </a:avLst>
          </a:prstGeom>
          <a:solidFill>
            <a:srgbClr val="FFFFFF"/>
          </a:solid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E3578"/>
                </a:solidFill>
                <a:latin typeface="PT Sans"/>
                <a:ea typeface="PT Sans"/>
                <a:cs typeface="PT Sans"/>
                <a:sym typeface="PT Sans"/>
              </a:rPr>
              <a:t>ETP impliqués </a:t>
            </a:r>
            <a:endParaRPr sz="1500" b="0" i="0" u="none" strike="noStrike" cap="none">
              <a:solidFill>
                <a:srgbClr val="2E3578"/>
              </a:solidFill>
              <a:latin typeface="PT Sans"/>
              <a:ea typeface="PT Sans"/>
              <a:cs typeface="PT Sans"/>
              <a:sym typeface="PT Sans"/>
            </a:endParaRPr>
          </a:p>
        </p:txBody>
      </p:sp>
      <p:sp>
        <p:nvSpPr>
          <p:cNvPr id="131" name="Google Shape;131;g355a3673ea2_0_0"/>
          <p:cNvSpPr txBox="1"/>
          <p:nvPr/>
        </p:nvSpPr>
        <p:spPr>
          <a:xfrm>
            <a:off x="158700" y="5968525"/>
            <a:ext cx="5696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alibri"/>
                <a:ea typeface="Calibri"/>
                <a:cs typeface="Calibri"/>
                <a:sym typeface="Calibri"/>
              </a:rPr>
              <a:t>* dont </a:t>
            </a:r>
            <a:r>
              <a:rPr lang="fr-FR" sz="1200" b="1" i="0" u="none" strike="noStrike" cap="none">
                <a:solidFill>
                  <a:srgbClr val="000000"/>
                </a:solidFill>
                <a:latin typeface="Calibri"/>
                <a:ea typeface="Calibri"/>
                <a:cs typeface="Calibri"/>
                <a:sym typeface="Calibri"/>
              </a:rPr>
              <a:t>38 </a:t>
            </a:r>
            <a:r>
              <a:rPr lang="fr-FR" sz="1200" b="0" i="0" u="none" strike="noStrike" cap="none">
                <a:solidFill>
                  <a:srgbClr val="000000"/>
                </a:solidFill>
                <a:latin typeface="Calibri"/>
                <a:ea typeface="Calibri"/>
                <a:cs typeface="Calibri"/>
                <a:sym typeface="Calibri"/>
              </a:rPr>
              <a:t>médecins titulaires. par convention, 1 ETP = 35h de consultation, pour 40 à 45h de temps de travail au total</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alibri"/>
                <a:ea typeface="Calibri"/>
                <a:cs typeface="Calibri"/>
                <a:sym typeface="Calibri"/>
              </a:rPr>
              <a:t>** chiffre à fin Décembre 2024</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32" name="Google Shape;132;g355a3673ea2_0_0"/>
          <p:cNvSpPr/>
          <p:nvPr/>
        </p:nvSpPr>
        <p:spPr>
          <a:xfrm>
            <a:off x="6009700" y="1902425"/>
            <a:ext cx="1695600" cy="1659300"/>
          </a:xfrm>
          <a:prstGeom prst="ellipse">
            <a:avLst/>
          </a:prstGeom>
          <a:solidFill>
            <a:srgbClr val="F9CB9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FFFFFF"/>
              </a:solidFill>
              <a:latin typeface="Arial"/>
              <a:ea typeface="Arial"/>
              <a:cs typeface="Arial"/>
              <a:sym typeface="Arial"/>
            </a:endParaRPr>
          </a:p>
        </p:txBody>
      </p:sp>
      <p:sp>
        <p:nvSpPr>
          <p:cNvPr id="133" name="Google Shape;133;g355a3673ea2_0_0"/>
          <p:cNvSpPr/>
          <p:nvPr/>
        </p:nvSpPr>
        <p:spPr>
          <a:xfrm>
            <a:off x="6350050" y="2236025"/>
            <a:ext cx="1014900" cy="992100"/>
          </a:xfrm>
          <a:prstGeom prst="ellipse">
            <a:avLst/>
          </a:prstGeom>
          <a:solidFill>
            <a:srgbClr val="FF9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FFFFFF"/>
              </a:solidFill>
              <a:latin typeface="Arial"/>
              <a:ea typeface="Arial"/>
              <a:cs typeface="Arial"/>
              <a:sym typeface="Arial"/>
            </a:endParaRPr>
          </a:p>
        </p:txBody>
      </p:sp>
      <p:sp>
        <p:nvSpPr>
          <p:cNvPr id="134" name="Google Shape;134;g355a3673ea2_0_0"/>
          <p:cNvSpPr/>
          <p:nvPr/>
        </p:nvSpPr>
        <p:spPr>
          <a:xfrm>
            <a:off x="6030000" y="1218900"/>
            <a:ext cx="4622100" cy="365100"/>
          </a:xfrm>
          <a:prstGeom prst="roundRect">
            <a:avLst>
              <a:gd name="adj" fmla="val 18577"/>
            </a:avLst>
          </a:prstGeom>
          <a:solidFill>
            <a:srgbClr val="FFFFFF"/>
          </a:solid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E3578"/>
                </a:solidFill>
                <a:latin typeface="PT Sans"/>
                <a:ea typeface="PT Sans"/>
                <a:cs typeface="PT Sans"/>
                <a:sym typeface="PT Sans"/>
              </a:rPr>
              <a:t>patientèle </a:t>
            </a:r>
            <a:endParaRPr sz="1500" b="1" i="0" u="none" strike="noStrike" cap="none">
              <a:solidFill>
                <a:srgbClr val="2E3578"/>
              </a:solidFill>
              <a:latin typeface="PT Sans"/>
              <a:ea typeface="PT Sans"/>
              <a:cs typeface="PT Sans"/>
              <a:sym typeface="PT Sans"/>
            </a:endParaRPr>
          </a:p>
        </p:txBody>
      </p:sp>
      <p:cxnSp>
        <p:nvCxnSpPr>
          <p:cNvPr id="135" name="Google Shape;135;g355a3673ea2_0_0"/>
          <p:cNvCxnSpPr/>
          <p:nvPr/>
        </p:nvCxnSpPr>
        <p:spPr>
          <a:xfrm rot="10800000" flipH="1">
            <a:off x="7053325" y="2423950"/>
            <a:ext cx="764400" cy="20100"/>
          </a:xfrm>
          <a:prstGeom prst="straightConnector1">
            <a:avLst/>
          </a:prstGeom>
          <a:noFill/>
          <a:ln w="9525" cap="flat" cmpd="sng">
            <a:solidFill>
              <a:srgbClr val="FF9900"/>
            </a:solidFill>
            <a:prstDash val="solid"/>
            <a:round/>
            <a:headEnd type="none" w="sm" len="sm"/>
            <a:tailEnd type="none" w="sm" len="sm"/>
          </a:ln>
        </p:spPr>
      </p:cxnSp>
      <p:sp>
        <p:nvSpPr>
          <p:cNvPr id="136" name="Google Shape;136;g355a3673ea2_0_0"/>
          <p:cNvSpPr txBox="1"/>
          <p:nvPr/>
        </p:nvSpPr>
        <p:spPr>
          <a:xfrm>
            <a:off x="7822700" y="2601225"/>
            <a:ext cx="3010800" cy="383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F9CB9C"/>
                </a:solidFill>
                <a:latin typeface="PT Sans"/>
                <a:ea typeface="PT Sans"/>
                <a:cs typeface="PT Sans"/>
                <a:sym typeface="PT Sans"/>
              </a:rPr>
              <a:t>+ 60 000</a:t>
            </a:r>
            <a:r>
              <a:rPr lang="fr-FR" sz="1500" b="0" i="0" u="none" strike="noStrike" cap="none">
                <a:solidFill>
                  <a:srgbClr val="F9CB9C"/>
                </a:solidFill>
                <a:latin typeface="PT Sans"/>
                <a:ea typeface="PT Sans"/>
                <a:cs typeface="PT Sans"/>
                <a:sym typeface="PT Sans"/>
              </a:rPr>
              <a:t> patients en  file active**  </a:t>
            </a:r>
            <a:endParaRPr sz="1500" b="0" i="0" u="none" strike="noStrike" cap="none">
              <a:solidFill>
                <a:srgbClr val="F9CB9C"/>
              </a:solidFill>
              <a:latin typeface="PT Sans"/>
              <a:ea typeface="PT Sans"/>
              <a:cs typeface="PT Sans"/>
              <a:sym typeface="PT Sans"/>
            </a:endParaRPr>
          </a:p>
        </p:txBody>
      </p:sp>
      <p:cxnSp>
        <p:nvCxnSpPr>
          <p:cNvPr id="137" name="Google Shape;137;g355a3673ea2_0_0"/>
          <p:cNvCxnSpPr/>
          <p:nvPr/>
        </p:nvCxnSpPr>
        <p:spPr>
          <a:xfrm>
            <a:off x="7413125" y="2955625"/>
            <a:ext cx="442500" cy="6900"/>
          </a:xfrm>
          <a:prstGeom prst="straightConnector1">
            <a:avLst/>
          </a:prstGeom>
          <a:noFill/>
          <a:ln w="9525" cap="flat" cmpd="sng">
            <a:solidFill>
              <a:srgbClr val="F9CB9C"/>
            </a:solidFill>
            <a:prstDash val="solid"/>
            <a:round/>
            <a:headEnd type="none" w="sm" len="sm"/>
            <a:tailEnd type="none" w="sm" len="sm"/>
          </a:ln>
        </p:spPr>
      </p:cxnSp>
      <p:sp>
        <p:nvSpPr>
          <p:cNvPr id="138" name="Google Shape;138;g355a3673ea2_0_0"/>
          <p:cNvSpPr/>
          <p:nvPr/>
        </p:nvSpPr>
        <p:spPr>
          <a:xfrm>
            <a:off x="6029950" y="3636750"/>
            <a:ext cx="4622100" cy="365100"/>
          </a:xfrm>
          <a:prstGeom prst="roundRect">
            <a:avLst>
              <a:gd name="adj" fmla="val 15681"/>
            </a:avLst>
          </a:prstGeom>
          <a:solidFill>
            <a:srgbClr val="FFFFFF"/>
          </a:solid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E3578"/>
                </a:solidFill>
                <a:latin typeface="PT Sans"/>
                <a:ea typeface="PT Sans"/>
                <a:cs typeface="PT Sans"/>
                <a:sym typeface="PT Sans"/>
              </a:rPr>
              <a:t>pratique médicale </a:t>
            </a:r>
            <a:endParaRPr sz="1500" b="1" i="0" u="none" strike="noStrike" cap="none">
              <a:solidFill>
                <a:srgbClr val="2E3578"/>
              </a:solidFill>
              <a:latin typeface="PT Sans"/>
              <a:ea typeface="PT Sans"/>
              <a:cs typeface="PT Sans"/>
              <a:sym typeface="PT Sans"/>
            </a:endParaRPr>
          </a:p>
        </p:txBody>
      </p:sp>
      <p:sp>
        <p:nvSpPr>
          <p:cNvPr id="139" name="Google Shape;139;g355a3673ea2_0_0"/>
          <p:cNvSpPr/>
          <p:nvPr/>
        </p:nvSpPr>
        <p:spPr>
          <a:xfrm>
            <a:off x="731225" y="1866338"/>
            <a:ext cx="703200" cy="405900"/>
          </a:xfrm>
          <a:prstGeom prst="roundRect">
            <a:avLst>
              <a:gd name="adj" fmla="val 30913"/>
            </a:avLst>
          </a:prstGeom>
          <a:solidFill>
            <a:srgbClr val="FFFFFF"/>
          </a:solidFill>
          <a:ln w="9525" cap="flat" cmpd="sng">
            <a:solidFill>
              <a:srgbClr val="2E357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000000"/>
                </a:solidFill>
                <a:latin typeface="PT Sans"/>
                <a:ea typeface="PT Sans"/>
                <a:cs typeface="PT Sans"/>
                <a:sym typeface="PT Sans"/>
              </a:rPr>
              <a:t>40</a:t>
            </a:r>
            <a:r>
              <a:rPr lang="fr-FR" sz="1500" b="1" i="0" u="none" strike="noStrike" cap="none">
                <a:solidFill>
                  <a:srgbClr val="000000"/>
                </a:solidFill>
                <a:latin typeface="PT Sans"/>
                <a:ea typeface="PT Sans"/>
                <a:cs typeface="PT Sans"/>
                <a:sym typeface="PT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endParaRPr sz="1500" b="1" i="0" u="none" strike="noStrike" cap="none">
              <a:solidFill>
                <a:srgbClr val="000000"/>
              </a:solidFill>
              <a:latin typeface="PT Sans"/>
              <a:ea typeface="PT Sans"/>
              <a:cs typeface="PT Sans"/>
              <a:sym typeface="PT Sans"/>
            </a:endParaRPr>
          </a:p>
        </p:txBody>
      </p:sp>
      <p:sp>
        <p:nvSpPr>
          <p:cNvPr id="140" name="Google Shape;140;g355a3673ea2_0_0"/>
          <p:cNvSpPr/>
          <p:nvPr/>
        </p:nvSpPr>
        <p:spPr>
          <a:xfrm>
            <a:off x="731553" y="2615725"/>
            <a:ext cx="4586400" cy="428700"/>
          </a:xfrm>
          <a:prstGeom prst="roundRect">
            <a:avLst>
              <a:gd name="adj" fmla="val 25272"/>
            </a:avLst>
          </a:prstGeom>
          <a:solidFill>
            <a:srgbClr val="D2E9F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72390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PT Sans"/>
                <a:ea typeface="PT Sans"/>
                <a:cs typeface="PT Sans"/>
                <a:sym typeface="PT Sans"/>
              </a:rPr>
              <a:t>sages - femmes </a:t>
            </a:r>
            <a:endParaRPr sz="1500" b="0" i="0" u="none" strike="noStrike" cap="none">
              <a:solidFill>
                <a:srgbClr val="000000"/>
              </a:solidFill>
              <a:latin typeface="PT Sans"/>
              <a:ea typeface="PT Sans"/>
              <a:cs typeface="PT Sans"/>
              <a:sym typeface="PT Sans"/>
            </a:endParaRPr>
          </a:p>
        </p:txBody>
      </p:sp>
      <p:sp>
        <p:nvSpPr>
          <p:cNvPr id="141" name="Google Shape;141;g355a3673ea2_0_0"/>
          <p:cNvSpPr/>
          <p:nvPr/>
        </p:nvSpPr>
        <p:spPr>
          <a:xfrm>
            <a:off x="731225" y="2628338"/>
            <a:ext cx="703200" cy="405900"/>
          </a:xfrm>
          <a:prstGeom prst="roundRect">
            <a:avLst>
              <a:gd name="adj" fmla="val 30913"/>
            </a:avLst>
          </a:prstGeom>
          <a:solidFill>
            <a:srgbClr val="FFFFFF"/>
          </a:solidFill>
          <a:ln w="9525" cap="flat" cmpd="sng">
            <a:solidFill>
              <a:srgbClr val="C2E2F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000000"/>
                </a:solidFill>
                <a:latin typeface="PT Sans"/>
                <a:ea typeface="PT Sans"/>
                <a:cs typeface="PT Sans"/>
                <a:sym typeface="PT Sans"/>
              </a:rPr>
              <a:t>6</a:t>
            </a:r>
            <a:endParaRPr sz="1500" b="1" i="0" u="none" strike="noStrike" cap="none">
              <a:solidFill>
                <a:srgbClr val="000000"/>
              </a:solidFill>
              <a:latin typeface="PT Sans"/>
              <a:ea typeface="PT Sans"/>
              <a:cs typeface="PT Sans"/>
              <a:sym typeface="PT Sans"/>
            </a:endParaRPr>
          </a:p>
        </p:txBody>
      </p:sp>
      <p:sp>
        <p:nvSpPr>
          <p:cNvPr id="142" name="Google Shape;142;g355a3673ea2_0_0"/>
          <p:cNvSpPr/>
          <p:nvPr/>
        </p:nvSpPr>
        <p:spPr>
          <a:xfrm>
            <a:off x="731553" y="3072925"/>
            <a:ext cx="4586400" cy="428700"/>
          </a:xfrm>
          <a:prstGeom prst="roundRect">
            <a:avLst>
              <a:gd name="adj" fmla="val 25272"/>
            </a:avLst>
          </a:prstGeom>
          <a:solidFill>
            <a:srgbClr val="D2E9F6"/>
          </a:solidFill>
          <a:ln w="9525" cap="flat" cmpd="sng">
            <a:solidFill>
              <a:srgbClr val="FFFFFF"/>
            </a:solidFill>
            <a:prstDash val="solid"/>
            <a:round/>
            <a:headEnd type="none" w="sm" len="sm"/>
            <a:tailEnd type="none" w="sm" len="sm"/>
          </a:ln>
        </p:spPr>
        <p:txBody>
          <a:bodyPr spcFirstLastPara="1" wrap="square" lIns="90000" tIns="91425" rIns="91425" bIns="91425" anchor="ctr" anchorCtr="0">
            <a:noAutofit/>
          </a:bodyPr>
          <a:lstStyle/>
          <a:p>
            <a:pPr marL="0" marR="0" lvl="0" indent="72390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PT Sans"/>
                <a:ea typeface="PT Sans"/>
                <a:cs typeface="PT Sans"/>
                <a:sym typeface="PT Sans"/>
              </a:rPr>
              <a:t>infirmiers libéraux </a:t>
            </a:r>
            <a:endParaRPr sz="1500" b="0" i="0" u="none" strike="noStrike" cap="none">
              <a:solidFill>
                <a:srgbClr val="000000"/>
              </a:solidFill>
              <a:latin typeface="PT Sans"/>
              <a:ea typeface="PT Sans"/>
              <a:cs typeface="PT Sans"/>
              <a:sym typeface="PT Sans"/>
            </a:endParaRPr>
          </a:p>
        </p:txBody>
      </p:sp>
      <p:sp>
        <p:nvSpPr>
          <p:cNvPr id="143" name="Google Shape;143;g355a3673ea2_0_0"/>
          <p:cNvSpPr/>
          <p:nvPr/>
        </p:nvSpPr>
        <p:spPr>
          <a:xfrm>
            <a:off x="731225" y="3082075"/>
            <a:ext cx="703200" cy="405900"/>
          </a:xfrm>
          <a:prstGeom prst="roundRect">
            <a:avLst>
              <a:gd name="adj" fmla="val 30913"/>
            </a:avLst>
          </a:prstGeom>
          <a:solidFill>
            <a:srgbClr val="FFFFFF"/>
          </a:solidFill>
          <a:ln w="9525" cap="flat" cmpd="sng">
            <a:solidFill>
              <a:srgbClr val="C2E2F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000000"/>
                </a:solidFill>
                <a:latin typeface="PT Sans"/>
                <a:ea typeface="PT Sans"/>
                <a:cs typeface="PT Sans"/>
                <a:sym typeface="PT Sans"/>
              </a:rPr>
              <a:t>2</a:t>
            </a:r>
            <a:endParaRPr sz="1500" b="1" i="0" u="none" strike="noStrike" cap="none">
              <a:solidFill>
                <a:srgbClr val="000000"/>
              </a:solidFill>
              <a:latin typeface="PT Sans"/>
              <a:ea typeface="PT Sans"/>
              <a:cs typeface="PT Sans"/>
              <a:sym typeface="PT Sans"/>
            </a:endParaRPr>
          </a:p>
        </p:txBody>
      </p:sp>
      <p:sp>
        <p:nvSpPr>
          <p:cNvPr id="144" name="Google Shape;144;g355a3673ea2_0_0"/>
          <p:cNvSpPr/>
          <p:nvPr/>
        </p:nvSpPr>
        <p:spPr>
          <a:xfrm>
            <a:off x="731553" y="3530125"/>
            <a:ext cx="4586400" cy="428700"/>
          </a:xfrm>
          <a:prstGeom prst="roundRect">
            <a:avLst>
              <a:gd name="adj" fmla="val 25272"/>
            </a:avLst>
          </a:prstGeom>
          <a:solidFill>
            <a:srgbClr val="D2E9F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72390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PT Sans"/>
                <a:ea typeface="PT Sans"/>
                <a:cs typeface="PT Sans"/>
                <a:sym typeface="PT Sans"/>
              </a:rPr>
              <a:t>infirmiers en pratique avancée </a:t>
            </a:r>
            <a:endParaRPr sz="1500" b="0" i="0" u="none" strike="noStrike" cap="none">
              <a:solidFill>
                <a:srgbClr val="000000"/>
              </a:solidFill>
              <a:latin typeface="PT Sans"/>
              <a:ea typeface="PT Sans"/>
              <a:cs typeface="PT Sans"/>
              <a:sym typeface="PT Sans"/>
            </a:endParaRPr>
          </a:p>
        </p:txBody>
      </p:sp>
      <p:sp>
        <p:nvSpPr>
          <p:cNvPr id="145" name="Google Shape;145;g355a3673ea2_0_0"/>
          <p:cNvSpPr/>
          <p:nvPr/>
        </p:nvSpPr>
        <p:spPr>
          <a:xfrm>
            <a:off x="731225" y="3542738"/>
            <a:ext cx="703200" cy="405900"/>
          </a:xfrm>
          <a:prstGeom prst="roundRect">
            <a:avLst>
              <a:gd name="adj" fmla="val 30913"/>
            </a:avLst>
          </a:prstGeom>
          <a:solidFill>
            <a:srgbClr val="FFFFFF"/>
          </a:solidFill>
          <a:ln w="9525" cap="flat" cmpd="sng">
            <a:solidFill>
              <a:srgbClr val="C2E2F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000000"/>
                </a:solidFill>
                <a:latin typeface="PT Sans"/>
                <a:ea typeface="PT Sans"/>
                <a:cs typeface="PT Sans"/>
                <a:sym typeface="PT Sans"/>
              </a:rPr>
              <a:t>2</a:t>
            </a:r>
            <a:endParaRPr sz="1500" b="1" i="0" u="none" strike="noStrike" cap="none">
              <a:solidFill>
                <a:srgbClr val="000000"/>
              </a:solidFill>
              <a:latin typeface="PT Sans"/>
              <a:ea typeface="PT Sans"/>
              <a:cs typeface="PT Sans"/>
              <a:sym typeface="PT Sans"/>
            </a:endParaRPr>
          </a:p>
        </p:txBody>
      </p:sp>
      <p:sp>
        <p:nvSpPr>
          <p:cNvPr id="146" name="Google Shape;146;g355a3673ea2_0_0"/>
          <p:cNvSpPr/>
          <p:nvPr/>
        </p:nvSpPr>
        <p:spPr>
          <a:xfrm>
            <a:off x="731553" y="4292125"/>
            <a:ext cx="4586400" cy="428700"/>
          </a:xfrm>
          <a:prstGeom prst="roundRect">
            <a:avLst>
              <a:gd name="adj" fmla="val 25272"/>
            </a:avLst>
          </a:prstGeom>
          <a:solidFill>
            <a:srgbClr val="DFE1F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72390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PT Sans"/>
                <a:ea typeface="PT Sans"/>
                <a:cs typeface="PT Sans"/>
                <a:sym typeface="PT Sans"/>
              </a:rPr>
              <a:t>assistants médicaux  </a:t>
            </a:r>
            <a:endParaRPr sz="1500" b="0" i="0" u="none" strike="noStrike" cap="none">
              <a:solidFill>
                <a:srgbClr val="000000"/>
              </a:solidFill>
              <a:latin typeface="PT Sans"/>
              <a:ea typeface="PT Sans"/>
              <a:cs typeface="PT Sans"/>
              <a:sym typeface="PT Sans"/>
            </a:endParaRPr>
          </a:p>
        </p:txBody>
      </p:sp>
      <p:sp>
        <p:nvSpPr>
          <p:cNvPr id="147" name="Google Shape;147;g355a3673ea2_0_0"/>
          <p:cNvSpPr/>
          <p:nvPr/>
        </p:nvSpPr>
        <p:spPr>
          <a:xfrm>
            <a:off x="731225" y="4304738"/>
            <a:ext cx="703200" cy="405900"/>
          </a:xfrm>
          <a:prstGeom prst="roundRect">
            <a:avLst>
              <a:gd name="adj" fmla="val 30913"/>
            </a:avLst>
          </a:prstGeom>
          <a:solidFill>
            <a:srgbClr val="FFFFFF"/>
          </a:solidFill>
          <a:ln w="9525" cap="flat" cmpd="sng">
            <a:solidFill>
              <a:srgbClr val="DFE1F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000000"/>
                </a:solidFill>
                <a:latin typeface="PT Sans"/>
                <a:ea typeface="PT Sans"/>
                <a:cs typeface="PT Sans"/>
                <a:sym typeface="PT Sans"/>
              </a:rPr>
              <a:t>29</a:t>
            </a:r>
            <a:endParaRPr sz="1500" b="1" i="0" u="none" strike="noStrike" cap="none">
              <a:solidFill>
                <a:srgbClr val="000000"/>
              </a:solidFill>
              <a:latin typeface="PT Sans"/>
              <a:ea typeface="PT Sans"/>
              <a:cs typeface="PT Sans"/>
              <a:sym typeface="PT Sans"/>
            </a:endParaRPr>
          </a:p>
        </p:txBody>
      </p:sp>
      <p:sp>
        <p:nvSpPr>
          <p:cNvPr id="148" name="Google Shape;148;g355a3673ea2_0_0"/>
          <p:cNvSpPr/>
          <p:nvPr/>
        </p:nvSpPr>
        <p:spPr>
          <a:xfrm>
            <a:off x="731553" y="4825525"/>
            <a:ext cx="4586400" cy="428700"/>
          </a:xfrm>
          <a:prstGeom prst="roundRect">
            <a:avLst>
              <a:gd name="adj" fmla="val 25272"/>
            </a:avLst>
          </a:prstGeom>
          <a:solidFill>
            <a:srgbClr val="DFE1F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72390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PT Sans"/>
                <a:ea typeface="PT Sans"/>
                <a:cs typeface="PT Sans"/>
                <a:sym typeface="PT Sans"/>
              </a:rPr>
              <a:t>coordinateurs de cabinet</a:t>
            </a:r>
            <a:endParaRPr sz="1500" b="0" i="0" u="none" strike="noStrike" cap="none">
              <a:solidFill>
                <a:srgbClr val="000000"/>
              </a:solidFill>
              <a:latin typeface="PT Sans"/>
              <a:ea typeface="PT Sans"/>
              <a:cs typeface="PT Sans"/>
              <a:sym typeface="PT Sans"/>
            </a:endParaRPr>
          </a:p>
        </p:txBody>
      </p:sp>
      <p:sp>
        <p:nvSpPr>
          <p:cNvPr id="149" name="Google Shape;149;g355a3673ea2_0_0"/>
          <p:cNvSpPr/>
          <p:nvPr/>
        </p:nvSpPr>
        <p:spPr>
          <a:xfrm>
            <a:off x="731225" y="4838138"/>
            <a:ext cx="703200" cy="405900"/>
          </a:xfrm>
          <a:prstGeom prst="roundRect">
            <a:avLst>
              <a:gd name="adj" fmla="val 30913"/>
            </a:avLst>
          </a:prstGeom>
          <a:solidFill>
            <a:srgbClr val="FFFFFF"/>
          </a:solidFill>
          <a:ln w="9525" cap="flat" cmpd="sng">
            <a:solidFill>
              <a:srgbClr val="DFE1F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000000"/>
                </a:solidFill>
                <a:latin typeface="PT Sans"/>
                <a:ea typeface="PT Sans"/>
                <a:cs typeface="PT Sans"/>
                <a:sym typeface="PT Sans"/>
              </a:rPr>
              <a:t>7</a:t>
            </a:r>
            <a:endParaRPr sz="1500" b="1" i="0" u="none" strike="noStrike" cap="none">
              <a:solidFill>
                <a:srgbClr val="000000"/>
              </a:solidFill>
              <a:latin typeface="PT Sans"/>
              <a:ea typeface="PT Sans"/>
              <a:cs typeface="PT Sans"/>
              <a:sym typeface="PT Sans"/>
            </a:endParaRPr>
          </a:p>
        </p:txBody>
      </p:sp>
      <p:pic>
        <p:nvPicPr>
          <p:cNvPr id="150" name="Google Shape;150;g355a3673ea2_0_0" title="Graphique"/>
          <p:cNvPicPr preferRelativeResize="0"/>
          <p:nvPr/>
        </p:nvPicPr>
        <p:blipFill rotWithShape="1">
          <a:blip r:embed="rId3">
            <a:alphaModFix/>
          </a:blip>
          <a:srcRect/>
          <a:stretch/>
        </p:blipFill>
        <p:spPr>
          <a:xfrm>
            <a:off x="6243850" y="4185000"/>
            <a:ext cx="4294500" cy="2566177"/>
          </a:xfrm>
          <a:prstGeom prst="rect">
            <a:avLst/>
          </a:prstGeom>
          <a:noFill/>
          <a:ln>
            <a:noFill/>
          </a:ln>
        </p:spPr>
      </p:pic>
      <p:sp>
        <p:nvSpPr>
          <p:cNvPr id="151" name="Google Shape;151;g355a3673ea2_0_0"/>
          <p:cNvSpPr txBox="1"/>
          <p:nvPr/>
        </p:nvSpPr>
        <p:spPr>
          <a:xfrm>
            <a:off x="7437825" y="2022025"/>
            <a:ext cx="2886300" cy="295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FF9900"/>
                </a:solidFill>
                <a:latin typeface="PT Sans"/>
                <a:ea typeface="PT Sans"/>
                <a:cs typeface="PT Sans"/>
                <a:sym typeface="PT Sans"/>
              </a:rPr>
              <a:t>+ 27 000</a:t>
            </a:r>
            <a:r>
              <a:rPr lang="fr-FR" sz="1500" b="0" i="0" u="none" strike="noStrike" cap="none">
                <a:solidFill>
                  <a:srgbClr val="FF9900"/>
                </a:solidFill>
                <a:latin typeface="PT Sans"/>
                <a:ea typeface="PT Sans"/>
                <a:cs typeface="PT Sans"/>
                <a:sym typeface="PT Sans"/>
              </a:rPr>
              <a:t> patients MT </a:t>
            </a:r>
            <a:endParaRPr sz="1500" b="0" i="0" u="none" strike="noStrike" cap="none">
              <a:solidFill>
                <a:srgbClr val="FF9900"/>
              </a:solidFill>
              <a:latin typeface="PT Sans"/>
              <a:ea typeface="PT Sans"/>
              <a:cs typeface="PT Sans"/>
              <a:sym typeface="PT Sans"/>
            </a:endParaRPr>
          </a:p>
        </p:txBody>
      </p:sp>
      <p:sp>
        <p:nvSpPr>
          <p:cNvPr id="152" name="Google Shape;152;g355a3673ea2_0_0"/>
          <p:cNvSpPr/>
          <p:nvPr/>
        </p:nvSpPr>
        <p:spPr>
          <a:xfrm>
            <a:off x="7916700" y="2301326"/>
            <a:ext cx="1990500" cy="218700"/>
          </a:xfrm>
          <a:prstGeom prst="roundRect">
            <a:avLst>
              <a:gd name="adj" fmla="val 41404"/>
            </a:avLst>
          </a:prstGeom>
          <a:solidFill>
            <a:srgbClr val="FF9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0" u="none" strike="noStrike" cap="none">
                <a:solidFill>
                  <a:srgbClr val="FFFFFF"/>
                </a:solidFill>
                <a:latin typeface="PT Sans"/>
                <a:ea typeface="PT Sans"/>
                <a:cs typeface="PT Sans"/>
                <a:sym typeface="PT Sans"/>
              </a:rPr>
              <a:t>≃ + 18% depuis 1 an </a:t>
            </a:r>
            <a:endParaRPr sz="1100" b="0" i="0" u="none" strike="noStrike" cap="none">
              <a:solidFill>
                <a:srgbClr val="FFFFFF"/>
              </a:solidFill>
              <a:latin typeface="PT Sans"/>
              <a:ea typeface="PT Sans"/>
              <a:cs typeface="PT Sans"/>
              <a:sym typeface="PT Sans"/>
            </a:endParaRPr>
          </a:p>
        </p:txBody>
      </p:sp>
      <p:sp>
        <p:nvSpPr>
          <p:cNvPr id="153" name="Google Shape;153;g355a3673ea2_0_0"/>
          <p:cNvSpPr/>
          <p:nvPr/>
        </p:nvSpPr>
        <p:spPr>
          <a:xfrm>
            <a:off x="7956025" y="2969025"/>
            <a:ext cx="2602800" cy="218700"/>
          </a:xfrm>
          <a:prstGeom prst="roundRect">
            <a:avLst>
              <a:gd name="adj" fmla="val 32911"/>
            </a:avLst>
          </a:prstGeom>
          <a:solidFill>
            <a:srgbClr val="FBE3D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fr-FR" sz="1100" b="1" i="0" u="none" strike="noStrike" cap="none">
                <a:solidFill>
                  <a:srgbClr val="ED783D"/>
                </a:solidFill>
                <a:latin typeface="PT Sans"/>
                <a:ea typeface="PT Sans"/>
                <a:cs typeface="PT Sans"/>
                <a:sym typeface="PT Sans"/>
              </a:rPr>
              <a:t>≃ 1 800 patients / MG (ETP) **</a:t>
            </a:r>
            <a:endParaRPr sz="1100" b="0" i="0" u="none" strike="noStrike" cap="none">
              <a:solidFill>
                <a:srgbClr val="ED783D"/>
              </a:solidFill>
              <a:latin typeface="PT Sans"/>
              <a:ea typeface="PT Sans"/>
              <a:cs typeface="PT Sans"/>
              <a:sym typeface="PT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326f66375f2_0_40"/>
          <p:cNvPicPr preferRelativeResize="0"/>
          <p:nvPr/>
        </p:nvPicPr>
        <p:blipFill rotWithShape="1">
          <a:blip r:embed="rId3">
            <a:alphaModFix/>
          </a:blip>
          <a:srcRect l="7480" r="39049"/>
          <a:stretch/>
        </p:blipFill>
        <p:spPr>
          <a:xfrm>
            <a:off x="6689225" y="0"/>
            <a:ext cx="5501676" cy="6857999"/>
          </a:xfrm>
          <a:prstGeom prst="rect">
            <a:avLst/>
          </a:prstGeom>
          <a:noFill/>
          <a:ln>
            <a:noFill/>
          </a:ln>
        </p:spPr>
      </p:pic>
      <p:grpSp>
        <p:nvGrpSpPr>
          <p:cNvPr id="160" name="Google Shape;160;g326f66375f2_0_40"/>
          <p:cNvGrpSpPr/>
          <p:nvPr/>
        </p:nvGrpSpPr>
        <p:grpSpPr>
          <a:xfrm>
            <a:off x="6260039" y="0"/>
            <a:ext cx="4737144" cy="6858000"/>
            <a:chOff x="1905000" y="0"/>
            <a:chExt cx="6083400" cy="6858000"/>
          </a:xfrm>
        </p:grpSpPr>
        <p:sp>
          <p:nvSpPr>
            <p:cNvPr id="161" name="Google Shape;161;g326f66375f2_0_40"/>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162" name="Google Shape;162;g326f66375f2_0_40"/>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163" name="Google Shape;163;g326f66375f2_0_40"/>
            <p:cNvSpPr/>
            <p:nvPr/>
          </p:nvSpPr>
          <p:spPr>
            <a:xfrm>
              <a:off x="1905000" y="0"/>
              <a:ext cx="6083400" cy="6858000"/>
            </a:xfrm>
            <a:prstGeom prst="rect">
              <a:avLst/>
            </a:prstGeom>
            <a:gradFill>
              <a:gsLst>
                <a:gs pos="0">
                  <a:schemeClr val="lt1"/>
                </a:gs>
                <a:gs pos="100000">
                  <a:srgbClr val="FFFF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grpSp>
      <p:sp>
        <p:nvSpPr>
          <p:cNvPr id="164" name="Google Shape;164;g326f66375f2_0_40"/>
          <p:cNvSpPr txBox="1">
            <a:spLocks noGrp="1"/>
          </p:cNvSpPr>
          <p:nvPr>
            <p:ph type="title"/>
          </p:nvPr>
        </p:nvSpPr>
        <p:spPr>
          <a:xfrm>
            <a:off x="696000" y="504000"/>
            <a:ext cx="108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fr-FR"/>
              <a:t>ipso santé - pôle de recherche, évaluation et datascience</a:t>
            </a:r>
            <a:endParaRPr/>
          </a:p>
        </p:txBody>
      </p:sp>
      <p:sp>
        <p:nvSpPr>
          <p:cNvPr id="165" name="Google Shape;165;g326f66375f2_0_40"/>
          <p:cNvSpPr/>
          <p:nvPr/>
        </p:nvSpPr>
        <p:spPr>
          <a:xfrm>
            <a:off x="696000" y="2013418"/>
            <a:ext cx="3416400" cy="3396000"/>
          </a:xfrm>
          <a:prstGeom prst="roundRect">
            <a:avLst>
              <a:gd name="adj" fmla="val 5210"/>
            </a:avLst>
          </a:prstGeom>
          <a:solidFill>
            <a:srgbClr val="D2E9F6"/>
          </a:solidFill>
          <a:ln>
            <a:noFill/>
          </a:ln>
        </p:spPr>
        <p:txBody>
          <a:bodyPr spcFirstLastPara="1" wrap="square" lIns="216000" tIns="792000" rIns="216000"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fr-FR" sz="1400" b="1" i="0" u="none" strike="noStrike" cap="none">
                <a:solidFill>
                  <a:schemeClr val="accent1"/>
                </a:solidFill>
                <a:latin typeface="Arial"/>
                <a:ea typeface="Arial"/>
                <a:cs typeface="Arial"/>
                <a:sym typeface="Arial"/>
              </a:rPr>
              <a:t>une équipe data</a:t>
            </a:r>
            <a:endParaRPr sz="1400" b="1" i="0" u="none" strike="noStrike" cap="none">
              <a:solidFill>
                <a:schemeClr val="accent1"/>
              </a:solidFill>
              <a:latin typeface="Arial"/>
              <a:ea typeface="Arial"/>
              <a:cs typeface="Arial"/>
              <a:sym typeface="Arial"/>
            </a:endParaRPr>
          </a:p>
          <a:p>
            <a:pPr marL="457200" marR="0" lvl="0" indent="-317500" algn="l" rtl="0">
              <a:lnSpc>
                <a:spcPct val="115000"/>
              </a:lnSpc>
              <a:spcBef>
                <a:spcPts val="1200"/>
              </a:spcBef>
              <a:spcAft>
                <a:spcPts val="0"/>
              </a:spcAft>
              <a:buClr>
                <a:schemeClr val="accent1"/>
              </a:buClr>
              <a:buSzPts val="1400"/>
              <a:buFont typeface="Arial"/>
              <a:buChar char="●"/>
            </a:pPr>
            <a:r>
              <a:rPr lang="fr-FR" sz="1400" b="0" i="0" u="none" strike="noStrike" cap="none">
                <a:solidFill>
                  <a:schemeClr val="accent1"/>
                </a:solidFill>
                <a:latin typeface="Arial"/>
                <a:ea typeface="Arial"/>
                <a:cs typeface="Arial"/>
                <a:sym typeface="Arial"/>
              </a:rPr>
              <a:t>donnée : analyste, ingénieur, méthodologiste </a:t>
            </a:r>
            <a:endParaRPr sz="1400" b="0" i="0" u="none" strike="noStrike" cap="none">
              <a:solidFill>
                <a:schemeClr val="accent1"/>
              </a:solidFill>
              <a:latin typeface="Arial"/>
              <a:ea typeface="Arial"/>
              <a:cs typeface="Arial"/>
              <a:sym typeface="Arial"/>
            </a:endParaRPr>
          </a:p>
          <a:p>
            <a:pPr marL="457200" marR="0" lvl="0" indent="-317500" algn="l" rtl="0">
              <a:lnSpc>
                <a:spcPct val="115000"/>
              </a:lnSpc>
              <a:spcBef>
                <a:spcPts val="0"/>
              </a:spcBef>
              <a:spcAft>
                <a:spcPts val="0"/>
              </a:spcAft>
              <a:buClr>
                <a:schemeClr val="accent1"/>
              </a:buClr>
              <a:buSzPts val="1400"/>
              <a:buFont typeface="Arial"/>
              <a:buChar char="●"/>
            </a:pPr>
            <a:r>
              <a:rPr lang="fr-FR" sz="1400" b="0" i="0" u="none" strike="noStrike" cap="none">
                <a:solidFill>
                  <a:schemeClr val="accent1"/>
                </a:solidFill>
                <a:latin typeface="Arial"/>
                <a:ea typeface="Arial"/>
                <a:cs typeface="Arial"/>
                <a:sym typeface="Arial"/>
              </a:rPr>
              <a:t>gestion de projet : cheffe de projet, ingénieur en organisation, assistante médicale </a:t>
            </a:r>
            <a:endParaRPr sz="1400" b="0" i="0" u="none" strike="noStrike" cap="none">
              <a:solidFill>
                <a:schemeClr val="accent1"/>
              </a:solidFill>
              <a:latin typeface="Arial"/>
              <a:ea typeface="Arial"/>
              <a:cs typeface="Arial"/>
              <a:sym typeface="Arial"/>
            </a:endParaRPr>
          </a:p>
          <a:p>
            <a:pPr marL="457200" marR="0" lvl="0" indent="-317500" algn="l" rtl="0">
              <a:lnSpc>
                <a:spcPct val="115000"/>
              </a:lnSpc>
              <a:spcBef>
                <a:spcPts val="0"/>
              </a:spcBef>
              <a:spcAft>
                <a:spcPts val="0"/>
              </a:spcAft>
              <a:buClr>
                <a:schemeClr val="accent1"/>
              </a:buClr>
              <a:buSzPts val="1400"/>
              <a:buFont typeface="Arial"/>
              <a:buChar char="●"/>
            </a:pPr>
            <a:r>
              <a:rPr lang="fr-FR" sz="1400" b="0" i="0" u="none" strike="noStrike" cap="none">
                <a:solidFill>
                  <a:schemeClr val="accent1"/>
                </a:solidFill>
                <a:latin typeface="Arial"/>
                <a:ea typeface="Arial"/>
                <a:cs typeface="Arial"/>
                <a:sym typeface="Arial"/>
              </a:rPr>
              <a:t>expertise médicale</a:t>
            </a:r>
            <a:endParaRPr sz="1400" b="0" i="0" u="none" strike="noStrike" cap="none">
              <a:solidFill>
                <a:schemeClr val="accent1"/>
              </a:solidFill>
              <a:latin typeface="PT Sans"/>
              <a:ea typeface="PT Sans"/>
              <a:cs typeface="PT Sans"/>
              <a:sym typeface="PT Sans"/>
            </a:endParaRPr>
          </a:p>
          <a:p>
            <a:pPr marL="0" marR="0" lvl="0" indent="0" algn="ctr" rtl="0">
              <a:lnSpc>
                <a:spcPct val="100000"/>
              </a:lnSpc>
              <a:spcBef>
                <a:spcPts val="1200"/>
              </a:spcBef>
              <a:spcAft>
                <a:spcPts val="0"/>
              </a:spcAft>
              <a:buClr>
                <a:srgbClr val="206F96"/>
              </a:buClr>
              <a:buSzPts val="1400"/>
              <a:buFont typeface="PT Sans"/>
              <a:buNone/>
            </a:pPr>
            <a:endParaRPr sz="1600" b="0" i="0" u="none" strike="noStrike" cap="none">
              <a:solidFill>
                <a:schemeClr val="accent1"/>
              </a:solidFill>
              <a:latin typeface="PT Sans"/>
              <a:ea typeface="PT Sans"/>
              <a:cs typeface="PT Sans"/>
              <a:sym typeface="PT Sans"/>
            </a:endParaRPr>
          </a:p>
        </p:txBody>
      </p:sp>
      <p:grpSp>
        <p:nvGrpSpPr>
          <p:cNvPr id="166" name="Google Shape;166;g326f66375f2_0_40"/>
          <p:cNvGrpSpPr/>
          <p:nvPr/>
        </p:nvGrpSpPr>
        <p:grpSpPr>
          <a:xfrm>
            <a:off x="2151761" y="2193295"/>
            <a:ext cx="504900" cy="504900"/>
            <a:chOff x="7172607" y="2670047"/>
            <a:chExt cx="504900" cy="504900"/>
          </a:xfrm>
        </p:grpSpPr>
        <p:sp>
          <p:nvSpPr>
            <p:cNvPr id="167" name="Google Shape;167;g326f66375f2_0_40"/>
            <p:cNvSpPr/>
            <p:nvPr/>
          </p:nvSpPr>
          <p:spPr>
            <a:xfrm>
              <a:off x="7172607" y="2670047"/>
              <a:ext cx="504900" cy="504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pic>
          <p:nvPicPr>
            <p:cNvPr id="168" name="Google Shape;168;g326f66375f2_0_40"/>
            <p:cNvPicPr preferRelativeResize="0"/>
            <p:nvPr/>
          </p:nvPicPr>
          <p:blipFill rotWithShape="1">
            <a:blip r:embed="rId4">
              <a:alphaModFix/>
            </a:blip>
            <a:srcRect/>
            <a:stretch/>
          </p:blipFill>
          <p:spPr>
            <a:xfrm>
              <a:off x="7272619" y="2773890"/>
              <a:ext cx="304800" cy="304800"/>
            </a:xfrm>
            <a:prstGeom prst="rect">
              <a:avLst/>
            </a:prstGeom>
            <a:noFill/>
            <a:ln>
              <a:noFill/>
            </a:ln>
          </p:spPr>
        </p:pic>
      </p:grpSp>
      <p:sp>
        <p:nvSpPr>
          <p:cNvPr id="169" name="Google Shape;169;g326f66375f2_0_40"/>
          <p:cNvSpPr/>
          <p:nvPr/>
        </p:nvSpPr>
        <p:spPr>
          <a:xfrm>
            <a:off x="4434150" y="2013421"/>
            <a:ext cx="3416400" cy="3396000"/>
          </a:xfrm>
          <a:prstGeom prst="roundRect">
            <a:avLst>
              <a:gd name="adj" fmla="val 5210"/>
            </a:avLst>
          </a:prstGeom>
          <a:solidFill>
            <a:srgbClr val="E0F0F8"/>
          </a:solidFill>
          <a:ln>
            <a:noFill/>
          </a:ln>
        </p:spPr>
        <p:txBody>
          <a:bodyPr spcFirstLastPara="1" wrap="square" lIns="216000" tIns="792000" rIns="216000" bIns="45700"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fr-FR" sz="1400" b="1" i="0" u="none" strike="noStrike" cap="none">
                <a:solidFill>
                  <a:schemeClr val="accent5"/>
                </a:solidFill>
                <a:latin typeface="Arial"/>
                <a:ea typeface="Arial"/>
                <a:cs typeface="Arial"/>
                <a:sym typeface="Arial"/>
              </a:rPr>
              <a:t>une équipe interdisciplinaire</a:t>
            </a:r>
            <a:endParaRPr sz="1400" b="1" i="0" u="none" strike="noStrike" cap="none">
              <a:solidFill>
                <a:schemeClr val="accent5"/>
              </a:solidFill>
              <a:latin typeface="Arial"/>
              <a:ea typeface="Arial"/>
              <a:cs typeface="Arial"/>
              <a:sym typeface="Arial"/>
            </a:endParaRPr>
          </a:p>
          <a:p>
            <a:pPr marL="457200" marR="0" lvl="0" indent="-317500" algn="l" rtl="0">
              <a:lnSpc>
                <a:spcPct val="115000"/>
              </a:lnSpc>
              <a:spcBef>
                <a:spcPts val="1200"/>
              </a:spcBef>
              <a:spcAft>
                <a:spcPts val="0"/>
              </a:spcAft>
              <a:buClr>
                <a:schemeClr val="accent5"/>
              </a:buClr>
              <a:buSzPts val="1400"/>
              <a:buFont typeface="Arial"/>
              <a:buChar char="●"/>
            </a:pPr>
            <a:r>
              <a:rPr lang="fr-FR" sz="1400" b="0" i="0" u="none" strike="noStrike" cap="none">
                <a:solidFill>
                  <a:schemeClr val="accent5"/>
                </a:solidFill>
                <a:latin typeface="Arial"/>
                <a:ea typeface="Arial"/>
                <a:cs typeface="Arial"/>
                <a:sym typeface="Arial"/>
              </a:rPr>
              <a:t>30-40 soignants investigateurs </a:t>
            </a:r>
            <a:endParaRPr sz="1400" b="0" i="0" u="none" strike="noStrike" cap="none">
              <a:solidFill>
                <a:schemeClr val="accent5"/>
              </a:solidFill>
              <a:latin typeface="Arial"/>
              <a:ea typeface="Arial"/>
              <a:cs typeface="Arial"/>
              <a:sym typeface="Arial"/>
            </a:endParaRPr>
          </a:p>
          <a:p>
            <a:pPr marL="457200" marR="0" lvl="0" indent="-317500" algn="l" rtl="0">
              <a:lnSpc>
                <a:spcPct val="115000"/>
              </a:lnSpc>
              <a:spcBef>
                <a:spcPts val="0"/>
              </a:spcBef>
              <a:spcAft>
                <a:spcPts val="0"/>
              </a:spcAft>
              <a:buClr>
                <a:schemeClr val="accent5"/>
              </a:buClr>
              <a:buSzPts val="1400"/>
              <a:buFont typeface="Arial"/>
              <a:buChar char="●"/>
            </a:pPr>
            <a:r>
              <a:rPr lang="fr-FR" sz="1400" b="0" i="0" u="none" strike="noStrike" cap="none">
                <a:solidFill>
                  <a:schemeClr val="accent5"/>
                </a:solidFill>
                <a:latin typeface="Arial"/>
                <a:ea typeface="Arial"/>
                <a:cs typeface="Arial"/>
                <a:sym typeface="Arial"/>
              </a:rPr>
              <a:t>18 développeurs informatiques</a:t>
            </a:r>
            <a:endParaRPr sz="1400" b="0" i="0" u="none" strike="noStrike" cap="none">
              <a:solidFill>
                <a:schemeClr val="accent5"/>
              </a:solidFill>
              <a:latin typeface="Arial"/>
              <a:ea typeface="Arial"/>
              <a:cs typeface="Arial"/>
              <a:sym typeface="Arial"/>
            </a:endParaRPr>
          </a:p>
          <a:p>
            <a:pPr marL="457200" marR="0" lvl="0" indent="-317500" algn="l" rtl="0">
              <a:lnSpc>
                <a:spcPct val="115000"/>
              </a:lnSpc>
              <a:spcBef>
                <a:spcPts val="0"/>
              </a:spcBef>
              <a:spcAft>
                <a:spcPts val="0"/>
              </a:spcAft>
              <a:buClr>
                <a:schemeClr val="accent5"/>
              </a:buClr>
              <a:buSzPts val="1400"/>
              <a:buFont typeface="Arial"/>
              <a:buChar char="●"/>
            </a:pPr>
            <a:r>
              <a:rPr lang="fr-FR" sz="1400" b="0" i="0" u="none" strike="noStrike" cap="none">
                <a:solidFill>
                  <a:schemeClr val="accent5"/>
                </a:solidFill>
                <a:latin typeface="Arial"/>
                <a:ea typeface="Arial"/>
                <a:cs typeface="Arial"/>
                <a:sym typeface="Arial"/>
              </a:rPr>
              <a:t>1 équipe support administrative/RH</a:t>
            </a:r>
            <a:endParaRPr sz="1400" b="0" i="0" u="none" strike="noStrike" cap="none">
              <a:solidFill>
                <a:schemeClr val="accent5"/>
              </a:solidFill>
              <a:latin typeface="PT Sans"/>
              <a:ea typeface="PT Sans"/>
              <a:cs typeface="PT Sans"/>
              <a:sym typeface="PT Sans"/>
            </a:endParaRPr>
          </a:p>
        </p:txBody>
      </p:sp>
      <p:grpSp>
        <p:nvGrpSpPr>
          <p:cNvPr id="170" name="Google Shape;170;g326f66375f2_0_40"/>
          <p:cNvGrpSpPr/>
          <p:nvPr/>
        </p:nvGrpSpPr>
        <p:grpSpPr>
          <a:xfrm>
            <a:off x="5889888" y="2193290"/>
            <a:ext cx="504900" cy="504900"/>
            <a:chOff x="4471696" y="2670047"/>
            <a:chExt cx="504900" cy="504900"/>
          </a:xfrm>
        </p:grpSpPr>
        <p:sp>
          <p:nvSpPr>
            <p:cNvPr id="171" name="Google Shape;171;g326f66375f2_0_40"/>
            <p:cNvSpPr/>
            <p:nvPr/>
          </p:nvSpPr>
          <p:spPr>
            <a:xfrm>
              <a:off x="4471696" y="2670047"/>
              <a:ext cx="504900" cy="504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pic>
          <p:nvPicPr>
            <p:cNvPr id="172" name="Google Shape;172;g326f66375f2_0_40"/>
            <p:cNvPicPr preferRelativeResize="0"/>
            <p:nvPr/>
          </p:nvPicPr>
          <p:blipFill rotWithShape="1">
            <a:blip r:embed="rId5">
              <a:alphaModFix/>
            </a:blip>
            <a:srcRect/>
            <a:stretch/>
          </p:blipFill>
          <p:spPr>
            <a:xfrm>
              <a:off x="4571708" y="2786330"/>
              <a:ext cx="304800" cy="304800"/>
            </a:xfrm>
            <a:prstGeom prst="rect">
              <a:avLst/>
            </a:prstGeom>
            <a:noFill/>
            <a:ln>
              <a:noFill/>
            </a:ln>
          </p:spPr>
        </p:pic>
      </p:grpSp>
      <p:grpSp>
        <p:nvGrpSpPr>
          <p:cNvPr id="173" name="Google Shape;173;g326f66375f2_0_40"/>
          <p:cNvGrpSpPr/>
          <p:nvPr/>
        </p:nvGrpSpPr>
        <p:grpSpPr>
          <a:xfrm>
            <a:off x="11832000" y="6498000"/>
            <a:ext cx="360000" cy="360000"/>
            <a:chOff x="11832000" y="6498000"/>
            <a:chExt cx="360000" cy="360000"/>
          </a:xfrm>
        </p:grpSpPr>
        <p:sp>
          <p:nvSpPr>
            <p:cNvPr id="174" name="Google Shape;174;g326f66375f2_0_40"/>
            <p:cNvSpPr/>
            <p:nvPr/>
          </p:nvSpPr>
          <p:spPr>
            <a:xfrm>
              <a:off x="11832000" y="6498000"/>
              <a:ext cx="360000" cy="36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T Sans"/>
                <a:ea typeface="PT Sans"/>
                <a:cs typeface="PT Sans"/>
                <a:sym typeface="PT Sans"/>
              </a:endParaRPr>
            </a:p>
          </p:txBody>
        </p:sp>
        <p:sp>
          <p:nvSpPr>
            <p:cNvPr id="175" name="Google Shape;175;g326f66375f2_0_40"/>
            <p:cNvSpPr txBox="1"/>
            <p:nvPr/>
          </p:nvSpPr>
          <p:spPr>
            <a:xfrm>
              <a:off x="11976734" y="6601056"/>
              <a:ext cx="70500" cy="1539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FR" sz="1000" b="0" i="0" u="none" strike="noStrike" cap="none">
                  <a:solidFill>
                    <a:schemeClr val="accent1"/>
                  </a:solidFill>
                  <a:latin typeface="Urbanist"/>
                  <a:ea typeface="Urbanist"/>
                  <a:cs typeface="Urbanist"/>
                  <a:sym typeface="Urbanist"/>
                </a:rPr>
                <a:t>7</a:t>
              </a:fld>
              <a:endParaRPr sz="1100" b="0" i="0" u="none" strike="noStrike" cap="none">
                <a:solidFill>
                  <a:schemeClr val="accent1"/>
                </a:solidFill>
                <a:latin typeface="Urbanist"/>
                <a:ea typeface="Urbanist"/>
                <a:cs typeface="Urbanist"/>
                <a:sym typeface="Urbanis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355a3673ea2_0_86"/>
          <p:cNvSpPr txBox="1">
            <a:spLocks noGrp="1"/>
          </p:cNvSpPr>
          <p:nvPr>
            <p:ph type="title"/>
          </p:nvPr>
        </p:nvSpPr>
        <p:spPr>
          <a:xfrm>
            <a:off x="491800" y="288567"/>
            <a:ext cx="11360700" cy="7635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sz="2400" b="1">
                <a:solidFill>
                  <a:schemeClr val="accent1"/>
                </a:solidFill>
                <a:latin typeface="Urbanist"/>
                <a:ea typeface="Urbanist"/>
                <a:cs typeface="Urbanist"/>
                <a:sym typeface="Urbanist"/>
              </a:rPr>
              <a:t>ipso santé - pôle de recherche, évaluation et datascience</a:t>
            </a:r>
            <a:endParaRPr sz="2400" b="1">
              <a:solidFill>
                <a:schemeClr val="accent1"/>
              </a:solidFill>
              <a:latin typeface="Urbanist"/>
              <a:ea typeface="Urbanist"/>
              <a:cs typeface="Urbanist"/>
              <a:sym typeface="Urbanist"/>
            </a:endParaRPr>
          </a:p>
        </p:txBody>
      </p:sp>
      <p:sp>
        <p:nvSpPr>
          <p:cNvPr id="181" name="Google Shape;181;g355a3673ea2_0_86"/>
          <p:cNvSpPr txBox="1">
            <a:spLocks noGrp="1"/>
          </p:cNvSpPr>
          <p:nvPr>
            <p:ph type="body" idx="2"/>
          </p:nvPr>
        </p:nvSpPr>
        <p:spPr>
          <a:xfrm>
            <a:off x="6443200" y="1730876"/>
            <a:ext cx="5333100" cy="4095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1900"/>
              <a:buNone/>
            </a:pPr>
            <a:r>
              <a:rPr lang="fr-FR" sz="2000">
                <a:solidFill>
                  <a:schemeClr val="accent1"/>
                </a:solidFill>
                <a:latin typeface="Urbanist"/>
                <a:ea typeface="Urbanist"/>
                <a:cs typeface="Urbanist"/>
                <a:sym typeface="Urbanist"/>
              </a:rPr>
              <a:t>1 base de donnée : </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unique</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120 000 patients, 800 000 consultations</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structurée (CISP 2, CIM10, ATC…)</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10 ans d’ancienneté</a:t>
            </a:r>
            <a:endParaRPr sz="2000">
              <a:solidFill>
                <a:schemeClr val="accent1"/>
              </a:solidFill>
              <a:latin typeface="Urbanist"/>
              <a:ea typeface="Urbanist"/>
              <a:cs typeface="Urbanist"/>
              <a:sym typeface="Urbanist"/>
            </a:endParaRPr>
          </a:p>
          <a:p>
            <a:pPr marL="457200" lvl="0" indent="0" algn="l" rtl="0">
              <a:lnSpc>
                <a:spcPct val="100000"/>
              </a:lnSpc>
              <a:spcBef>
                <a:spcPts val="0"/>
              </a:spcBef>
              <a:spcAft>
                <a:spcPts val="0"/>
              </a:spcAft>
              <a:buSzPts val="1900"/>
              <a:buNone/>
            </a:pPr>
            <a:endParaRPr sz="2000">
              <a:solidFill>
                <a:schemeClr val="accent1"/>
              </a:solidFill>
              <a:latin typeface="Urbanist"/>
              <a:ea typeface="Urbanist"/>
              <a:cs typeface="Urbanist"/>
              <a:sym typeface="Urbanist"/>
            </a:endParaRPr>
          </a:p>
          <a:p>
            <a:pPr marL="0" lvl="0" indent="0" algn="l" rtl="0">
              <a:lnSpc>
                <a:spcPct val="100000"/>
              </a:lnSpc>
              <a:spcBef>
                <a:spcPts val="0"/>
              </a:spcBef>
              <a:spcAft>
                <a:spcPts val="0"/>
              </a:spcAft>
              <a:buSzPts val="1900"/>
              <a:buNone/>
            </a:pPr>
            <a:r>
              <a:rPr lang="fr-FR" sz="2000">
                <a:solidFill>
                  <a:schemeClr val="accent1"/>
                </a:solidFill>
                <a:latin typeface="Urbanist"/>
                <a:ea typeface="Urbanist"/>
                <a:cs typeface="Urbanist"/>
                <a:sym typeface="Urbanist"/>
              </a:rPr>
              <a:t>activité de recherche : 20 études en cours, dont</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½ ipso est responsable de traitement</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½ rétrospectives</a:t>
            </a:r>
            <a:endParaRPr sz="2000">
              <a:solidFill>
                <a:schemeClr val="accent1"/>
              </a:solidFill>
              <a:latin typeface="Urbanist"/>
              <a:ea typeface="Urbanist"/>
              <a:cs typeface="Urbanist"/>
              <a:sym typeface="Urbanist"/>
            </a:endParaRPr>
          </a:p>
          <a:p>
            <a:pPr marL="457200" lvl="0" indent="-355600" algn="l" rtl="0">
              <a:lnSpc>
                <a:spcPct val="100000"/>
              </a:lnSpc>
              <a:spcBef>
                <a:spcPts val="0"/>
              </a:spcBef>
              <a:spcAft>
                <a:spcPts val="0"/>
              </a:spcAft>
              <a:buClr>
                <a:schemeClr val="accent1"/>
              </a:buClr>
              <a:buSzPts val="2000"/>
              <a:buFont typeface="Urbanist"/>
              <a:buChar char="●"/>
            </a:pPr>
            <a:r>
              <a:rPr lang="fr-FR" sz="2000">
                <a:solidFill>
                  <a:schemeClr val="accent1"/>
                </a:solidFill>
                <a:latin typeface="Urbanist"/>
                <a:ea typeface="Urbanist"/>
                <a:cs typeface="Urbanist"/>
                <a:sym typeface="Urbanist"/>
              </a:rPr>
              <a:t>4 études en phase d’inclusion</a:t>
            </a:r>
            <a:endParaRPr sz="2000">
              <a:solidFill>
                <a:schemeClr val="accent1"/>
              </a:solidFill>
              <a:latin typeface="Urbanist"/>
              <a:ea typeface="Urbanist"/>
              <a:cs typeface="Urbanist"/>
              <a:sym typeface="Urbanist"/>
            </a:endParaRPr>
          </a:p>
        </p:txBody>
      </p:sp>
      <p:pic>
        <p:nvPicPr>
          <p:cNvPr id="182" name="Google Shape;182;g355a3673ea2_0_86"/>
          <p:cNvPicPr preferRelativeResize="0"/>
          <p:nvPr/>
        </p:nvPicPr>
        <p:blipFill rotWithShape="1">
          <a:blip r:embed="rId3">
            <a:alphaModFix/>
          </a:blip>
          <a:srcRect/>
          <a:stretch/>
        </p:blipFill>
        <p:spPr>
          <a:xfrm>
            <a:off x="890200" y="1770334"/>
            <a:ext cx="4016701" cy="4016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20937625e2_0_13"/>
          <p:cNvSpPr txBox="1"/>
          <p:nvPr/>
        </p:nvSpPr>
        <p:spPr>
          <a:xfrm>
            <a:off x="442750" y="2385125"/>
            <a:ext cx="6150900" cy="1108200"/>
          </a:xfrm>
          <a:prstGeom prst="rect">
            <a:avLst/>
          </a:prstGeom>
          <a:noFill/>
          <a:ln>
            <a:noFill/>
          </a:ln>
        </p:spPr>
        <p:txBody>
          <a:bodyPr spcFirstLastPara="1" wrap="square" lIns="0" tIns="0" rIns="0" bIns="0" anchor="ctr" anchorCtr="0">
            <a:spAutoFit/>
          </a:bodyPr>
          <a:lstStyle/>
          <a:p>
            <a:pPr marL="457200" marR="0" lvl="0" indent="-457200" algn="l" rtl="0">
              <a:lnSpc>
                <a:spcPct val="100000"/>
              </a:lnSpc>
              <a:spcBef>
                <a:spcPts val="0"/>
              </a:spcBef>
              <a:spcAft>
                <a:spcPts val="0"/>
              </a:spcAft>
              <a:buClr>
                <a:schemeClr val="accent2"/>
              </a:buClr>
              <a:buSzPts val="3600"/>
              <a:buFont typeface="Urbanist"/>
              <a:buAutoNum type="arabicPeriod"/>
            </a:pPr>
            <a:r>
              <a:rPr lang="fr-FR" sz="3600" b="0" i="0" u="none" strike="noStrike" cap="none">
                <a:solidFill>
                  <a:schemeClr val="accent2"/>
                </a:solidFill>
                <a:latin typeface="Urbanist"/>
                <a:ea typeface="Urbanist"/>
                <a:cs typeface="Urbanist"/>
                <a:sym typeface="Urbanist"/>
              </a:rPr>
              <a:t>usages concrets - améliorer la qualité des soins </a:t>
            </a:r>
            <a:endParaRPr sz="3600" b="0" i="0" u="none" strike="noStrike" cap="none">
              <a:solidFill>
                <a:schemeClr val="accent2"/>
              </a:solidFill>
              <a:latin typeface="Urbanist"/>
              <a:ea typeface="Urbanist"/>
              <a:cs typeface="Urbanist"/>
              <a:sym typeface="Urbanist"/>
            </a:endParaRPr>
          </a:p>
        </p:txBody>
      </p:sp>
      <p:pic>
        <p:nvPicPr>
          <p:cNvPr id="189" name="Google Shape;189;g320937625e2_0_13"/>
          <p:cNvPicPr preferRelativeResize="0"/>
          <p:nvPr/>
        </p:nvPicPr>
        <p:blipFill rotWithShape="1">
          <a:blip r:embed="rId3">
            <a:alphaModFix/>
          </a:blip>
          <a:srcRect/>
          <a:stretch/>
        </p:blipFill>
        <p:spPr>
          <a:xfrm>
            <a:off x="7773625" y="1678538"/>
            <a:ext cx="3500924" cy="3500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ipso">
  <a:themeElements>
    <a:clrScheme name="Ipso">
      <a:dk1>
        <a:srgbClr val="000000"/>
      </a:dk1>
      <a:lt1>
        <a:srgbClr val="FFFFFF"/>
      </a:lt1>
      <a:dk2>
        <a:srgbClr val="44546A"/>
      </a:dk2>
      <a:lt2>
        <a:srgbClr val="E7E6E6"/>
      </a:lt2>
      <a:accent1>
        <a:srgbClr val="2E3578"/>
      </a:accent1>
      <a:accent2>
        <a:srgbClr val="ED783D"/>
      </a:accent2>
      <a:accent3>
        <a:srgbClr val="C2E2F2"/>
      </a:accent3>
      <a:accent4>
        <a:srgbClr val="6DB8DE"/>
      </a:accent4>
      <a:accent5>
        <a:srgbClr val="2C95C9"/>
      </a:accent5>
      <a:accent6>
        <a:srgbClr val="E1E2F2"/>
      </a:accent6>
      <a:hlink>
        <a:srgbClr val="ED783D"/>
      </a:hlink>
      <a:folHlink>
        <a:srgbClr val="2E35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ipso</vt:lpstr>
      <vt:lpstr>PowerPoint Presentation</vt:lpstr>
      <vt:lpstr>PowerPoint Presentation</vt:lpstr>
      <vt:lpstr>Pourquoi parler “données” ?</vt:lpstr>
      <vt:lpstr>nous sommes  ipso santé</vt:lpstr>
      <vt:lpstr>notre ambition : être une institution de référence sur le soin primaire</vt:lpstr>
      <vt:lpstr>une approche pluriprofessionnelle au service de la médecine traitante  </vt:lpstr>
      <vt:lpstr>ipso santé - pôle de recherche, évaluation et datascience</vt:lpstr>
      <vt:lpstr>ipso santé - pôle de recherche, évaluation et datascience</vt:lpstr>
      <vt:lpstr>PowerPoint Presentation</vt:lpstr>
      <vt:lpstr>qualité des soins - individuelle : module de prévention</vt:lpstr>
      <vt:lpstr>qualité des soins - populationnelle : tableau de suivi</vt:lpstr>
      <vt:lpstr>qualité des soins - populationnelle : tableau de suivi</vt:lpstr>
      <vt:lpstr>PowerPoint Presentation</vt:lpstr>
      <vt:lpstr>recherche clinique : inclusion</vt:lpstr>
      <vt:lpstr>innovation organisationnelle</vt:lpstr>
      <vt:lpstr>innovation organisationnelle</vt:lpstr>
      <vt:lpstr>nos résultats sur l’expérimentation MTR (article 51)</vt:lpstr>
      <vt:lpstr>recherche en soins primaires</vt:lpstr>
      <vt:lpstr>intégration et interopérabilité</vt:lpstr>
      <vt:lpstr>PowerPoint Presentation</vt:lpstr>
      <vt:lpstr>limites bases de remboursement CNAM / SNDS</vt:lpstr>
      <vt:lpstr>dépistage organisé du cancer</vt:lpstr>
      <vt:lpstr>profil dynamique de prescription </vt:lpstr>
      <vt:lpstr>profil dynamique de prescription </vt:lpstr>
      <vt:lpstr>ROSP (Rémunération sur objectifs de santé publique)</vt:lpstr>
      <vt:lpstr>PowerPoint Presentation</vt:lpstr>
      <vt:lpstr>qualité &amp; structuration</vt:lpstr>
      <vt:lpstr>perspectives &amp; messages clés</vt:lpstr>
      <vt:lpstr>merci pour votre attention avez-vous des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ipso santé</dc:creator>
  <cp:revision>9</cp:revision>
  <dcterms:created xsi:type="dcterms:W3CDTF">2023-10-30T09:57:01Z</dcterms:created>
  <dcterms:modified xsi:type="dcterms:W3CDTF">2025-07-15T13:05:41Z</dcterms:modified>
</cp:coreProperties>
</file>